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0" r:id="rId3"/>
    <p:sldId id="331" r:id="rId4"/>
    <p:sldId id="340" r:id="rId5"/>
    <p:sldId id="258" r:id="rId6"/>
    <p:sldId id="336" r:id="rId7"/>
    <p:sldId id="260" r:id="rId8"/>
    <p:sldId id="256" r:id="rId9"/>
    <p:sldId id="261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335" r:id="rId24"/>
    <p:sldId id="277" r:id="rId25"/>
    <p:sldId id="282" r:id="rId26"/>
    <p:sldId id="278" r:id="rId27"/>
    <p:sldId id="279" r:id="rId28"/>
    <p:sldId id="281" r:id="rId29"/>
    <p:sldId id="284" r:id="rId30"/>
    <p:sldId id="280" r:id="rId31"/>
    <p:sldId id="333" r:id="rId32"/>
    <p:sldId id="286" r:id="rId33"/>
    <p:sldId id="291" r:id="rId34"/>
    <p:sldId id="287" r:id="rId35"/>
    <p:sldId id="293" r:id="rId36"/>
    <p:sldId id="288" r:id="rId37"/>
    <p:sldId id="295" r:id="rId38"/>
    <p:sldId id="289" r:id="rId39"/>
    <p:sldId id="297" r:id="rId40"/>
    <p:sldId id="299" r:id="rId41"/>
    <p:sldId id="290" r:id="rId42"/>
    <p:sldId id="294" r:id="rId43"/>
    <p:sldId id="334" r:id="rId44"/>
    <p:sldId id="301" r:id="rId45"/>
    <p:sldId id="302" r:id="rId46"/>
    <p:sldId id="308" r:id="rId47"/>
    <p:sldId id="303" r:id="rId48"/>
    <p:sldId id="304" r:id="rId49"/>
    <p:sldId id="305" r:id="rId50"/>
    <p:sldId id="306" r:id="rId51"/>
    <p:sldId id="309" r:id="rId52"/>
    <p:sldId id="310" r:id="rId53"/>
    <p:sldId id="311" r:id="rId54"/>
    <p:sldId id="312" r:id="rId55"/>
    <p:sldId id="313" r:id="rId56"/>
    <p:sldId id="337" r:id="rId57"/>
    <p:sldId id="307" r:id="rId58"/>
    <p:sldId id="347" r:id="rId59"/>
    <p:sldId id="342" r:id="rId60"/>
    <p:sldId id="322" r:id="rId61"/>
    <p:sldId id="346" r:id="rId62"/>
    <p:sldId id="344" r:id="rId63"/>
    <p:sldId id="343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A26"/>
    <a:srgbClr val="FECD07"/>
    <a:srgbClr val="0AA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92FB-8DC5-42A7-9581-3F8073A35F79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5DE9-8F31-4816-B072-5B6874C2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92FB-8DC5-42A7-9581-3F8073A35F79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5DE9-8F31-4816-B072-5B6874C2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9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92FB-8DC5-42A7-9581-3F8073A35F79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5DE9-8F31-4816-B072-5B6874C2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92FB-8DC5-42A7-9581-3F8073A35F79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5DE9-8F31-4816-B072-5B6874C2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9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92FB-8DC5-42A7-9581-3F8073A35F79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5DE9-8F31-4816-B072-5B6874C2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0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92FB-8DC5-42A7-9581-3F8073A35F79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5DE9-8F31-4816-B072-5B6874C2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3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92FB-8DC5-42A7-9581-3F8073A35F79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5DE9-8F31-4816-B072-5B6874C2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9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92FB-8DC5-42A7-9581-3F8073A35F79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5DE9-8F31-4816-B072-5B6874C2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7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92FB-8DC5-42A7-9581-3F8073A35F79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5DE9-8F31-4816-B072-5B6874C2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7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92FB-8DC5-42A7-9581-3F8073A35F79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5DE9-8F31-4816-B072-5B6874C2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7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92FB-8DC5-42A7-9581-3F8073A35F79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5DE9-8F31-4816-B072-5B6874C2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3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92FB-8DC5-42A7-9581-3F8073A35F79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F5DE9-8F31-4816-B072-5B6874C2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6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images.encarta.msn.com/xrefmedia/aencmed/targets/maps/map/T048713A.gi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upload.wikimedia.org/wikipedia/commons/b/bf/Moscow-City_28-03-2010_2.jpg" TargetMode="Externa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upload.wikimedia.org/wikipedia/commons/d/de/Kremlin_Senate_in_the_Moscow_Kremlin.jpg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upload.wikimedia.org/wikipedia/commons/0/09/Triumph-Palace2.jpg" TargetMode="Externa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3" y="102750"/>
            <a:ext cx="11090033" cy="66525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29591" y="4192806"/>
            <a:ext cx="8187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G Eyes Wide Open" panose="02000506000000020004" pitchFamily="2" charset="0"/>
              </a:rPr>
              <a:t>Location, Climate, &amp; Natural Resources</a:t>
            </a:r>
            <a:endParaRPr lang="en-US" sz="4000" dirty="0">
              <a:latin typeface="KG Eyes Wide Open" panose="02000506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4262" y="2040056"/>
            <a:ext cx="8243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United Kingdom, Italy,</a:t>
            </a:r>
            <a:endParaRPr lang="en-US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32783" y="2963386"/>
            <a:ext cx="6981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Germany, &amp; Russia</a:t>
            </a:r>
            <a:endParaRPr lang="en-US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856" y="5003442"/>
            <a:ext cx="1645920" cy="1645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8041" y="379828"/>
            <a:ext cx="113159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Location &amp; Trade</a:t>
            </a:r>
            <a:endParaRPr lang="en-US" sz="9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05" y="1887751"/>
            <a:ext cx="108039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Location has helped the UK become an international banking &amp; insurance center.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UK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 more foreign bank branches than any country in the world.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Location on the Atlantic Ocean helps it trade with the US.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United States is the UK’s #1 trading partner.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06" y="663841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38861" y="379828"/>
            <a:ext cx="53142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Climate</a:t>
            </a:r>
            <a:endParaRPr lang="en-US" sz="9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921" y="1836056"/>
            <a:ext cx="112541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UK has a mild climate with abundant rainfall throughout the year.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 section goes without rain for more than 2 weeks!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Winters are mild and wet; summers are warmest in the south.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Gulf Stream crosses the Atlantic Ocean &amp; warms the country, making the winters milder than other European countries.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g461533460" descr="Europe: Climate Ma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03959"/>
            <a:ext cx="7315200" cy="445008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8478" y="533625"/>
            <a:ext cx="112150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05" y="1972011"/>
            <a:ext cx="108039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UK has deposits of coal, petroleum, natural gas, &amp; iron ore.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These form the backbone of the country’s industry: auto production, steel manufacturing, &amp; shipbuilding.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Other resources include: zinc, lead, gold, tin, limestone, salt, clay, gypsum, potash, sand, &amp; slate.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8478" y="533625"/>
            <a:ext cx="112150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05" y="1880772"/>
            <a:ext cx="108039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Manufacturing is declining…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Natural resources are being used up and industry is changing to cleaner forms of energy.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people who once had jobs in mining and manufacturing are being retrained for jobs in service industries.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80% of the people work in service industries (tourism, health care, education, banking, &amp; insurance).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8478" y="533625"/>
            <a:ext cx="112150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05" y="1791307"/>
            <a:ext cx="108039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Fishing is profitable along the shores of the UK.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Nearly 25% of the country has arable land (fertile; good for farming).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Over half of the land is used for farms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 descr="UK_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979007"/>
            <a:ext cx="8229600" cy="489998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8344" y="533625"/>
            <a:ext cx="112953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Where People Live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922" y="1791307"/>
            <a:ext cx="112541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About 60 million people live in the United Kingdom.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Land Area: 243,610 </a:t>
            </a:r>
            <a:r>
              <a:rPr lang="en-US" sz="40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sq</a:t>
            </a: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km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Around 90% of the UK’s people live in cities.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London alone has over 7 million people!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1600" y="133350"/>
            <a:ext cx="9502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KG Second Chances Solid" panose="02000000000000000000" pitchFamily="2" charset="0"/>
              </a:rPr>
              <a:t>Buckingham Palace</a:t>
            </a:r>
            <a:endParaRPr lang="en-US" sz="4800" dirty="0"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48908"/>
            <a:ext cx="7315200" cy="469087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9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 descr="UK_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059929"/>
            <a:ext cx="8229600" cy="548245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86125" y="228932"/>
            <a:ext cx="561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KG Second Chances Solid" panose="02000000000000000000" pitchFamily="2" charset="0"/>
              </a:rPr>
              <a:t>Tower Bridge</a:t>
            </a:r>
            <a:endParaRPr lang="en-US" sz="4800" dirty="0"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4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910" y="-14270"/>
            <a:ext cx="11211950" cy="865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Standards</a:t>
            </a:r>
          </a:p>
          <a:p>
            <a:endParaRPr lang="en-US" sz="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SS6G10 The student will explain the impact of location, climate, natural resources, and population distribution on Europe.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a. Compare how the location, climate, and natural resources of the United Kingdom and Russia affect where people live and how they trade. </a:t>
            </a:r>
          </a:p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b. Compare how the location, climate, and natural resources of Germany and Italy affect where people live and how they trade. </a:t>
            </a: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0671" y="10167"/>
            <a:ext cx="10410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KG Second Chances Solid" panose="02000000000000000000" pitchFamily="2" charset="0"/>
              </a:rPr>
              <a:t>Big Ben and Parliament Building</a:t>
            </a:r>
            <a:endParaRPr lang="en-US" sz="4400" dirty="0"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17" y="1135940"/>
            <a:ext cx="7315200" cy="513207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94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1641" y="98474"/>
            <a:ext cx="561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KG Second Chances Solid" panose="02000000000000000000" pitchFamily="2" charset="0"/>
              </a:rPr>
              <a:t>London Eye</a:t>
            </a:r>
            <a:endParaRPr lang="en-US" sz="4800" dirty="0"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08" y="1027944"/>
            <a:ext cx="8225584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04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2.bp.blogspot.com/_RDuQcosSGUo/S_0rWwI_16I/AAAAAAAAAIA/E2PbovA_sBw/s1600/stonehenge-wallpap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7012"/>
            <a:ext cx="7315200" cy="54839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8461" y="751858"/>
            <a:ext cx="561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KG Second Chances Solid" panose="02000000000000000000" pitchFamily="2" charset="0"/>
              </a:rPr>
              <a:t>Stonehenge </a:t>
            </a:r>
            <a:endParaRPr lang="en-US" sz="4800" dirty="0"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999" y="430530"/>
            <a:ext cx="11430000" cy="603504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7958" y="704850"/>
            <a:ext cx="10976082" cy="5486400"/>
          </a:xfrm>
          <a:prstGeom prst="rect">
            <a:avLst/>
          </a:prstGeom>
          <a:solidFill>
            <a:srgbClr val="6EBA26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23084" y="951719"/>
            <a:ext cx="374583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Italy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39" y="567690"/>
            <a:ext cx="11247120" cy="5760720"/>
          </a:xfrm>
          <a:prstGeom prst="rect">
            <a:avLst/>
          </a:prstGeom>
          <a:noFill/>
          <a:ln w="762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2" name="Picture 5" descr="it-lg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46" y="3066719"/>
            <a:ext cx="3844706" cy="25603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63946" y="379828"/>
            <a:ext cx="5864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Location</a:t>
            </a:r>
            <a:endParaRPr lang="en-US" sz="72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05" y="1778962"/>
            <a:ext cx="108039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Italy is a long, boot-shaped peninsula surrounded on 3 sides by the Mediterranean Sea.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Alps form Italy’s northern border.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Apennine Mountains run from the Alps to the sea.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Two islands, Sardinia &amp; Sicily, are part of the country.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it_large_locat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4" y="486209"/>
            <a:ext cx="5486400" cy="58869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6" name="Content Placeholder 5" descr="it-ma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3208" y="485519"/>
            <a:ext cx="5486400" cy="588765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7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38869" y="533625"/>
            <a:ext cx="53142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Climate</a:t>
            </a:r>
            <a:endParaRPr lang="en-US" sz="9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922" y="1920035"/>
            <a:ext cx="112541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Italy has a temperate (mild) climate with regional differences.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coastal areas have mild winters and warm, dry summers.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Mountains have cold, wet, and snowy winters and humid summers.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8482" y="533625"/>
            <a:ext cx="112150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05" y="1920035"/>
            <a:ext cx="1080398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Italy has few mineral resources: natural gas, marble, granite, coal, mercury, zinc, and potash.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Arable land is important (26% fertile land).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mall farms cover much of the country.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Grapes &amp; olives are important crops.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more than 800 ports for fishing boats.</a:t>
            </a:r>
          </a:p>
          <a:p>
            <a:pPr>
              <a:buFont typeface="Wingdings" panose="05000000000000000000" pitchFamily="2" charset="2"/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8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8347" y="533625"/>
            <a:ext cx="112953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Where People Live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05" y="1920035"/>
            <a:ext cx="1080398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Population: 58,000,000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Land Area: 301,340 </a:t>
            </a:r>
            <a:r>
              <a:rPr lang="en-US" sz="36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sq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km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7 out of 10 Italians live in urban areas (Rome, Naples, Milan, &amp; Turin).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About half of the people live in the most northern 1/3</a:t>
            </a:r>
            <a:r>
              <a:rPr lang="en-US" sz="36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rd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of the country!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 smtClean="0">
              <a:latin typeface="Doctor Soos Light" panose="02000500000000000000" pitchFamily="2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9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ro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9674" y="346059"/>
            <a:ext cx="8229600" cy="61658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63879" y="346059"/>
            <a:ext cx="561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KG Second Chances Solid" panose="02000000000000000000" pitchFamily="2" charset="0"/>
              </a:rPr>
              <a:t>Rome, Italy</a:t>
            </a:r>
            <a:endParaRPr lang="en-US" sz="4800" dirty="0">
              <a:latin typeface="KG Second Chances Soli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910" y="-14270"/>
            <a:ext cx="11211950" cy="8999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Teacher Info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000" dirty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Print the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UK, Italy, Germany, &amp; Russia graphic organizer for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each student. 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Students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will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complete the graphic organizer while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discussing the presentation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Check answers as a class at the end of the presentation to be sure that all charts are completed correctly.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65318" y="533625"/>
            <a:ext cx="52613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Trading</a:t>
            </a:r>
            <a:endParaRPr lang="en-US" sz="72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05" y="1920035"/>
            <a:ext cx="108039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Apennine Mountains are like a backbone across Italy.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affect where people live &amp; how they transport people and goods—make trading difficult.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Italy’s location on the Mediterranean Sea affects trade with other countries.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makes trading easier.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Italy has a long history of shipping goods to countries in Africa, Europe, &amp; Asia.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999" y="430530"/>
            <a:ext cx="11430000" cy="603504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7958" y="704850"/>
            <a:ext cx="10976082" cy="5486400"/>
          </a:xfrm>
          <a:prstGeom prst="rect">
            <a:avLst/>
          </a:prstGeom>
          <a:solidFill>
            <a:srgbClr val="6EBA26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61874" y="951719"/>
            <a:ext cx="766825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Germany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39" y="567690"/>
            <a:ext cx="11247120" cy="5760720"/>
          </a:xfrm>
          <a:prstGeom prst="rect">
            <a:avLst/>
          </a:prstGeom>
          <a:noFill/>
          <a:ln w="762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6" descr="gm-lg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45" y="3060636"/>
            <a:ext cx="3722708" cy="2468880"/>
          </a:xfrm>
          <a:prstGeom prst="rect">
            <a:avLst/>
          </a:prstGeom>
          <a:ln w="5715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63952" y="533625"/>
            <a:ext cx="5864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Location</a:t>
            </a:r>
            <a:endParaRPr lang="en-US" sz="72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05" y="1824785"/>
            <a:ext cx="108039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Germany is in </a:t>
            </a:r>
            <a:r>
              <a:rPr lang="en-US" sz="3200" dirty="0">
                <a:solidFill>
                  <a:schemeClr val="accent5">
                    <a:lumMod val="1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north-central Europe on the European </a:t>
            </a:r>
            <a:r>
              <a:rPr lang="en-US" sz="3200" dirty="0" smtClean="0">
                <a:solidFill>
                  <a:schemeClr val="accent5">
                    <a:lumMod val="1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Plain.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accent5">
                  <a:lumMod val="1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accent5">
                    <a:lumMod val="1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southern </a:t>
            </a:r>
            <a:r>
              <a:rPr lang="en-US" sz="3200" dirty="0">
                <a:solidFill>
                  <a:schemeClr val="accent5">
                    <a:lumMod val="1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region </a:t>
            </a:r>
            <a:r>
              <a:rPr lang="en-US" sz="3200" dirty="0" smtClean="0">
                <a:solidFill>
                  <a:schemeClr val="accent5">
                    <a:lumMod val="1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is </a:t>
            </a:r>
            <a:r>
              <a:rPr lang="en-US" sz="3200" dirty="0">
                <a:solidFill>
                  <a:schemeClr val="accent5">
                    <a:lumMod val="1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mountainous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;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central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region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is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hilly and mountainous;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northern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region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is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flat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plains.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Germany contains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most important commercial waterway in Europe (Rhine River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).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 descr="gm_large_locat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785" y="486237"/>
            <a:ext cx="5486400" cy="588552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Content Placeholder 5" descr="gm-ma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7969" y="485264"/>
            <a:ext cx="5486400" cy="588649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545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38861" y="379828"/>
            <a:ext cx="53142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Climate</a:t>
            </a:r>
            <a:endParaRPr lang="en-US" sz="72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05" y="1824785"/>
            <a:ext cx="108039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Most of Germany has a 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mild, marine </a:t>
            </a:r>
            <a:r>
              <a:rPr lang="en-US" sz="2800" dirty="0" smtClean="0">
                <a:solidFill>
                  <a:schemeClr val="accent5">
                    <a:lumMod val="1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climate.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accent5">
                  <a:lumMod val="1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the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west,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winters are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mild and summers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are cool, with rainfall year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round.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Gulf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Stream warms the region, making the land warmer in the winter and cooling it off in the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summer.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the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east,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winters are very cold,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while summers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are very hot with long dry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periods.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erma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2335" y="274320"/>
            <a:ext cx="4727330" cy="63093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8482" y="533625"/>
            <a:ext cx="112150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05" y="1824785"/>
            <a:ext cx="108039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Germany has </a:t>
            </a:r>
            <a:r>
              <a:rPr lang="en-US" sz="3200" dirty="0">
                <a:solidFill>
                  <a:schemeClr val="accent5">
                    <a:lumMod val="1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natural resources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: iron ore, coal, potash, uranium, nickel, natural gas, &amp;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copper.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accent5">
                    <a:lumMod val="1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Timber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is also a resource, but much of the forests in the north have been cut down for farms &amp;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towns.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accent5">
                    <a:lumMod val="1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About 33% of the land is </a:t>
            </a:r>
            <a:r>
              <a:rPr lang="en-US" sz="3200" dirty="0" smtClean="0">
                <a:solidFill>
                  <a:schemeClr val="accent5">
                    <a:lumMod val="1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arable.</a:t>
            </a:r>
            <a:endParaRPr lang="en-US" sz="3200" dirty="0">
              <a:solidFill>
                <a:schemeClr val="accent5">
                  <a:lumMod val="1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germanyworld.net/images/ge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08931"/>
            <a:ext cx="7315200" cy="50401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525" y="365760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8344" y="533625"/>
            <a:ext cx="112953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Where People Live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05" y="1824785"/>
            <a:ext cx="108039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accent5">
                    <a:lumMod val="1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Population: 82,000,000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accent5">
                    <a:lumMod val="1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Land Area: 357,022 </a:t>
            </a:r>
            <a:r>
              <a:rPr lang="en-US" sz="3200" dirty="0" err="1">
                <a:solidFill>
                  <a:schemeClr val="accent5">
                    <a:lumMod val="1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sq</a:t>
            </a:r>
            <a:r>
              <a:rPr lang="en-US" sz="3200" dirty="0">
                <a:solidFill>
                  <a:schemeClr val="accent5">
                    <a:lumMod val="1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1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km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accent5">
                  <a:lumMod val="1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Germany is one of the most densely populated countries in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Europe.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accent5">
                    <a:lumMod val="1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85% of the population lives in urban areas (cities</a:t>
            </a:r>
            <a:r>
              <a:rPr lang="en-US" sz="3200" dirty="0" smtClean="0">
                <a:solidFill>
                  <a:schemeClr val="accent5">
                    <a:lumMod val="1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).</a:t>
            </a:r>
            <a:endParaRPr lang="en-US" sz="3200" dirty="0">
              <a:solidFill>
                <a:schemeClr val="accent5">
                  <a:lumMod val="1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Berlin is the largest city &amp; the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capital.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expatinterviews.com/berlin,-germ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" y="450167"/>
            <a:ext cx="5486400" cy="415636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Picture 2" descr="http://www.inst.uno.edu/exchange/Germany/Images/Berlin_Mitte_by_n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219" y="2871642"/>
            <a:ext cx="5486400" cy="34697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2963" y="0"/>
            <a:ext cx="76974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UK, Italy, Germany, &amp; Russia</a:t>
            </a:r>
            <a:endParaRPr lang="en-US" sz="4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10531"/>
              </p:ext>
            </p:extLst>
          </p:nvPr>
        </p:nvGraphicFramePr>
        <p:xfrm>
          <a:off x="365762" y="719666"/>
          <a:ext cx="11408896" cy="61777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6112"/>
                <a:gridCol w="1654711"/>
                <a:gridCol w="1702190"/>
                <a:gridCol w="1786597"/>
                <a:gridCol w="829994"/>
                <a:gridCol w="815926"/>
                <a:gridCol w="1786597"/>
                <a:gridCol w="1406769"/>
              </a:tblGrid>
              <a:tr h="7791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KG Second Chances Solid" panose="02000000000000000000" pitchFamily="2" charset="0"/>
                        </a:rPr>
                        <a:t>Location</a:t>
                      </a:r>
                      <a:endParaRPr lang="en-US" sz="1600" dirty="0">
                        <a:latin typeface="KG Second Chances Soli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KG Second Chances Solid" panose="02000000000000000000" pitchFamily="2" charset="0"/>
                        </a:rPr>
                        <a:t>Climate</a:t>
                      </a:r>
                      <a:endParaRPr lang="en-US" sz="1600" dirty="0">
                        <a:latin typeface="KG Second Chances Soli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KG Second Chances Solid" panose="02000000000000000000" pitchFamily="2" charset="0"/>
                        </a:rPr>
                        <a:t>Natural Resources</a:t>
                      </a:r>
                      <a:endParaRPr lang="en-US" sz="1600" dirty="0">
                        <a:latin typeface="KG Second Chances Soli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KG Second Chances Solid" panose="02000000000000000000" pitchFamily="2" charset="0"/>
                        </a:rPr>
                        <a:t>Popu-lation</a:t>
                      </a:r>
                      <a:endParaRPr lang="en-US" sz="1600" dirty="0">
                        <a:latin typeface="KG Second Chances Soli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KG Second Chances Solid" panose="02000000000000000000" pitchFamily="2" charset="0"/>
                        </a:rPr>
                        <a:t>Area</a:t>
                      </a:r>
                      <a:endParaRPr lang="en-US" sz="1600" dirty="0">
                        <a:latin typeface="KG Second Chances Soli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KG Second Chances Solid" panose="02000000000000000000" pitchFamily="2" charset="0"/>
                        </a:rPr>
                        <a:t>Where People Live</a:t>
                      </a:r>
                      <a:endParaRPr lang="en-US" sz="1600" dirty="0">
                        <a:latin typeface="KG Second Chances Soli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KG Second Chances Solid" panose="02000000000000000000" pitchFamily="2" charset="0"/>
                        </a:rPr>
                        <a:t>Trade</a:t>
                      </a:r>
                      <a:endParaRPr lang="en-US" sz="1600" dirty="0">
                        <a:latin typeface="KG Second Chances Solid" panose="02000000000000000000" pitchFamily="2" charset="0"/>
                      </a:endParaRPr>
                    </a:p>
                  </a:txBody>
                  <a:tcPr/>
                </a:tc>
              </a:tr>
              <a:tr h="128137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G Eyes Wide Open" panose="02000506000000020004" pitchFamily="2" charset="0"/>
                        </a:rPr>
                        <a:t>United Kingdom</a:t>
                      </a:r>
                      <a:endParaRPr lang="en-US" sz="3200" dirty="0">
                        <a:latin typeface="KG Eyes Wide Open" panose="02000506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137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G Eyes Wide Open" panose="02000506000000020004" pitchFamily="2" charset="0"/>
                        </a:rPr>
                        <a:t>Italy</a:t>
                      </a:r>
                      <a:endParaRPr lang="en-US" sz="3200" dirty="0">
                        <a:latin typeface="KG Eyes Wide Open" panose="02000506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137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G Eyes Wide Open" panose="02000506000000020004" pitchFamily="2" charset="0"/>
                        </a:rPr>
                        <a:t>Germany</a:t>
                      </a:r>
                      <a:endParaRPr lang="en-US" sz="3200" dirty="0">
                        <a:latin typeface="KG Eyes Wide Open" panose="02000506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137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G Eyes Wide Open" panose="02000506000000020004" pitchFamily="2" charset="0"/>
                        </a:rPr>
                        <a:t>Russia</a:t>
                      </a:r>
                      <a:endParaRPr lang="en-US" sz="3200" dirty="0">
                        <a:latin typeface="KG Eyes Wide Open" panose="02000506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4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berlin w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654" y="228600"/>
            <a:ext cx="9836692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63240" y="533625"/>
            <a:ext cx="40655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Trade</a:t>
            </a:r>
            <a:endParaRPr lang="en-US" sz="9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05" y="1993598"/>
            <a:ext cx="10803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accent5">
                    <a:lumMod val="1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Rhine River is very important for </a:t>
            </a:r>
            <a:r>
              <a:rPr lang="en-US" sz="4000" dirty="0" smtClean="0">
                <a:solidFill>
                  <a:schemeClr val="accent5">
                    <a:lumMod val="1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trade.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4000" dirty="0">
              <a:solidFill>
                <a:schemeClr val="accent5">
                  <a:lumMod val="1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Many German cities lie along the </a:t>
            </a: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Rhine.</a:t>
            </a: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Location gives those cities an excellent way to transport goods &amp; </a:t>
            </a: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people.</a:t>
            </a: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cache.virtualtourist.com/2768417-The_Rhine_Valley_above_the_town_of_Bacharach-Germ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2" y="351693"/>
            <a:ext cx="5486400" cy="513778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Picture 4" descr="http://www.studylanguages.org/images/berlin/berli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44" y="2509542"/>
            <a:ext cx="5486400" cy="4114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999" y="430530"/>
            <a:ext cx="11430000" cy="603504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7958" y="704850"/>
            <a:ext cx="10976082" cy="5486400"/>
          </a:xfrm>
          <a:prstGeom prst="rect">
            <a:avLst/>
          </a:prstGeom>
          <a:solidFill>
            <a:srgbClr val="6EBA26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92752" y="951719"/>
            <a:ext cx="500649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Russia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39" y="567690"/>
            <a:ext cx="11247120" cy="5760720"/>
          </a:xfrm>
          <a:prstGeom prst="rect">
            <a:avLst/>
          </a:prstGeom>
          <a:noFill/>
          <a:ln w="762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2" name="Picture 11" descr="rs-fla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534" y="3060636"/>
            <a:ext cx="3983829" cy="2540063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4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63946" y="379828"/>
            <a:ext cx="5864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Location</a:t>
            </a:r>
            <a:endParaRPr lang="en-US" sz="9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05" y="1824785"/>
            <a:ext cx="108039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Russia spans 2 continents: Europe &amp; Asia.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so wide that a train trip across takes a week!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Russia shares a border with 15 countries.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astern side is bounded by Pacific Ocean, and the northern side is bounded by Arctic Ocean.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At its closest point, Russia &amp; US are only 3 miles apart across Bering Strait!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8052" y="533625"/>
            <a:ext cx="113159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Location &amp; Trade</a:t>
            </a:r>
            <a:endParaRPr lang="en-US" sz="72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05" y="2103285"/>
            <a:ext cx="108039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European Russia is mostly landlocked (difficult for trading via ship)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 exceptions: Murmansk &amp; St. Petersburg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 descr="rs-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38861" y="379828"/>
            <a:ext cx="53142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Climate</a:t>
            </a:r>
            <a:endParaRPr lang="en-US" sz="9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05" y="1824785"/>
            <a:ext cx="1080398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Russia only has 2 seasons—winter and summer.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average yearly temperature is below freezing!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Asian Russia (Siberia) has the most extreme climate: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lows -40 degrees &amp; highs over 90 degrees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73% of population lives in European Russia (because it’s warmer).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8486" y="533625"/>
            <a:ext cx="112150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05" y="1824785"/>
            <a:ext cx="108039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Vast forests for lumber are found here, but many have been cleared away for cities on the European side.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Deposits of gold, aluminum ore, coal, &amp; iron are found in the Ural Mountains.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Volga River (largest river in Europe) is a major source of hydroelectric power.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8486" y="533625"/>
            <a:ext cx="112150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05" y="1824785"/>
            <a:ext cx="10803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Russia’s large size, rugged terrain, and cold climate make it difficult for Russians to use their resources.</a:t>
            </a:r>
          </a:p>
        </p:txBody>
      </p:sp>
      <p:pic>
        <p:nvPicPr>
          <p:cNvPr id="8" name="Picture 2" descr="C:\Documents and Settings\e200602727\Local Settings\Temporary Internet Files\Content.IE5\Q6FWJMO3\MPj0434170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271335"/>
            <a:ext cx="4419600" cy="29019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500" dirty="0">
                <a:latin typeface="KG Second Chances Solid" panose="02000000000000000000" pitchFamily="2" charset="0"/>
              </a:rPr>
              <a:t>What do these people have in </a:t>
            </a:r>
            <a:r>
              <a:rPr lang="en-US" sz="5500" dirty="0" smtClean="0">
                <a:latin typeface="KG Second Chances Solid" panose="02000000000000000000" pitchFamily="2" charset="0"/>
              </a:rPr>
              <a:t>common?</a:t>
            </a:r>
            <a:endParaRPr lang="en-US" sz="5500" dirty="0">
              <a:latin typeface="KG Second Chances Solid" panose="02000000000000000000" pitchFamily="2" charset="0"/>
            </a:endParaRPr>
          </a:p>
        </p:txBody>
      </p:sp>
      <p:pic>
        <p:nvPicPr>
          <p:cNvPr id="4100" name="Picture 2" descr="Keira Knight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9" y="1110054"/>
            <a:ext cx="1621180" cy="2570163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4" descr="Daniel Radcliffe among best value actors in Hollyw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6" y="1809750"/>
            <a:ext cx="3238500" cy="2027238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usposttoday.com/wp-content/uploads/2010/07/Robert-Pattinso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3809533"/>
            <a:ext cx="2114550" cy="288925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8" descr="http://mikebeckham.net/wp-content/uploads/2009/04/queen-elizabeth-i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131" y="4179174"/>
            <a:ext cx="2066925" cy="2582863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12" descr="http://www.onlineseats.com/upload/theater/760_the_shre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1110054"/>
            <a:ext cx="1524000" cy="233680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4" descr="The Beatles First US Vis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8" y="1788464"/>
            <a:ext cx="1895475" cy="2205038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4"/>
          <a:stretch/>
        </p:blipFill>
        <p:spPr>
          <a:xfrm>
            <a:off x="6057902" y="4155380"/>
            <a:ext cx="2743200" cy="258379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"/>
          <a:stretch/>
        </p:blipFill>
        <p:spPr>
          <a:xfrm>
            <a:off x="471732" y="3993502"/>
            <a:ext cx="2124199" cy="238964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9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8348" y="533625"/>
            <a:ext cx="112953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Where People Live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922" y="1824785"/>
            <a:ext cx="112541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Russia is one of the most populous countries in the world, with 145.5 million people.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Land Area: 17,098,242 </a:t>
            </a:r>
            <a:r>
              <a:rPr lang="en-US" sz="36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sq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km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people live WEST of the Ural mountains, where the climate is mildest and the land is the most fertile.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473" y="0"/>
            <a:ext cx="3619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KG Second Chances Solid" panose="02000000000000000000" pitchFamily="2" charset="0"/>
              </a:rPr>
              <a:t>St. Basil’s </a:t>
            </a:r>
          </a:p>
          <a:p>
            <a:pPr algn="ctr"/>
            <a:r>
              <a:rPr lang="en-US" sz="4400" dirty="0" smtClean="0">
                <a:latin typeface="KG Second Chances Solid" panose="02000000000000000000" pitchFamily="2" charset="0"/>
              </a:rPr>
              <a:t>Cathedral</a:t>
            </a:r>
            <a:endParaRPr lang="en-US" sz="4400" dirty="0">
              <a:latin typeface="KG Second Chances Solid" panose="02000000000000000000" pitchFamily="2" charset="0"/>
            </a:endParaRPr>
          </a:p>
        </p:txBody>
      </p:sp>
      <p:pic>
        <p:nvPicPr>
          <p:cNvPr id="6" name="Content Placeholder 3" descr="St. Basil's Cathed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0446" y="182880"/>
            <a:ext cx="4385009" cy="64922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76500" y="17145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KG Second Chances Solid" panose="02000000000000000000" pitchFamily="2" charset="0"/>
              </a:rPr>
              <a:t>Mt. Elbrus</a:t>
            </a:r>
            <a:endParaRPr lang="en-US" sz="4800" dirty="0">
              <a:latin typeface="KG Second Chances Soli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28" y="1070194"/>
            <a:ext cx="8251544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70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File:Moscow-City 28-03-2010 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19144"/>
            <a:ext cx="7315200" cy="560519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43031" y="94074"/>
            <a:ext cx="9544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KG Second Chances Solid" panose="02000000000000000000" pitchFamily="2" charset="0"/>
              </a:rPr>
              <a:t>Moscow Business Center</a:t>
            </a:r>
            <a:endParaRPr lang="en-US" sz="4800" dirty="0">
              <a:latin typeface="KG Second Chances Soli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File:Kremlin Senate in the Moscow Kremlin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4"/>
          <a:stretch/>
        </p:blipFill>
        <p:spPr bwMode="auto">
          <a:xfrm>
            <a:off x="1524000" y="415498"/>
            <a:ext cx="9144000" cy="6133514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33246" y="415498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G Second Chances Solid" panose="02000000000000000000" pitchFamily="2" charset="0"/>
              </a:rPr>
              <a:t>Kremlin Senate</a:t>
            </a:r>
            <a:endParaRPr lang="en-US" sz="4000" dirty="0">
              <a:latin typeface="KG Second Chances Soli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File:Triumph-Palace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83397"/>
            <a:ext cx="6400800" cy="5386037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9656" y="76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KG Second Chances Solid" panose="02000000000000000000" pitchFamily="2" charset="0"/>
              </a:rPr>
              <a:t>Triumph Palace</a:t>
            </a:r>
            <a:endParaRPr lang="en-US" sz="4800" dirty="0">
              <a:latin typeface="KG Second Chances Soli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910" y="-14270"/>
            <a:ext cx="11211950" cy="8014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Teacher Info – Pack Your Bags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000" dirty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Print off copies of the Suitcase handout for each student.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Project the directions slide onto the board while students work.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will choose one of the 4 countries to visit, and they will draw 5 things that they would take to the country inside the suitcase.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27539" y="533625"/>
            <a:ext cx="97369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Pack Your Bags!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05" y="1980175"/>
            <a:ext cx="10803988" cy="439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Which country would you most like to visit: UK, Russia, Italy, or Germany?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Inside of the suitcase, draw 5 things that you will take with you to this country.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05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Think about the location, climate, physical features, and natural resources of the country.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sz="105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 Next, include a brief description of why you chose to bring that particular item.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5" y="0"/>
            <a:ext cx="1093840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211" y="473528"/>
            <a:ext cx="11211950" cy="5301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Teacher Info – Real Estate Advertisement</a:t>
            </a:r>
          </a:p>
          <a:p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Print out copies of the Real Estate Advertisement handout for each student.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Project the directions slide onto the board.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 students will choose land in one of the 4 countries and try to “sell” the land.</a:t>
            </a: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999" y="430530"/>
            <a:ext cx="11430000" cy="603504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7958" y="704850"/>
            <a:ext cx="10976082" cy="5486400"/>
          </a:xfrm>
          <a:prstGeom prst="rect">
            <a:avLst/>
          </a:prstGeom>
          <a:solidFill>
            <a:srgbClr val="6EBA26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0741" y="951719"/>
            <a:ext cx="105705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United Kingdom</a:t>
            </a:r>
            <a:endParaRPr lang="en-US" sz="8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39" y="567690"/>
            <a:ext cx="11247120" cy="5760720"/>
          </a:xfrm>
          <a:prstGeom prst="rect">
            <a:avLst/>
          </a:prstGeom>
          <a:noFill/>
          <a:ln w="762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2" name="Picture 2" descr="http://www.mapsofworld.com/images/world-countries-flags/united-kingdom-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3113669"/>
            <a:ext cx="3657600" cy="2485291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4761" y="533625"/>
            <a:ext cx="111625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Real Estate Advertisement</a:t>
            </a:r>
            <a:endParaRPr lang="en-US" sz="6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05" y="1549288"/>
            <a:ext cx="108039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Choose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one of the countries that we are studying. </a:t>
            </a: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Create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an advertisement for land that is available to settle within the country. </a:t>
            </a: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Write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testimonial statement that promotes your land, as well as brief descriptions of climate, land features, and natural resources in the country. </a:t>
            </a: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You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should also draw illustrations of the land, climate, landforms, and resources.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2" y="0"/>
            <a:ext cx="11451771" cy="6766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06" y="6653370"/>
            <a:ext cx="2653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211" y="473528"/>
            <a:ext cx="11211950" cy="474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Teacher Info – Fieldtrip Wish List Ticket Out the Door</a:t>
            </a:r>
          </a:p>
          <a:p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Have students write a quick note to persuade you to take them on a “fieldtrip” to one of the 4 countries. If time, they can draw an illustration to accompany the note.</a:t>
            </a: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03504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56960" y="0"/>
            <a:ext cx="603504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816" y="-95536"/>
            <a:ext cx="605082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Fieldtrip Wish List</a:t>
            </a:r>
            <a:endParaRPr lang="en-US" sz="5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82659"/>
            <a:ext cx="59527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Wouldn’t it be awesome to take a fieldtrip to one of the countries that we are studying? Write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 to try and convince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take your class to this country. Include at least THREE reasons why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should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there. Also, draw an illustration to go with your note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9" name="Text Box 6"/>
          <p:cNvSpPr txBox="1"/>
          <p:nvPr/>
        </p:nvSpPr>
        <p:spPr>
          <a:xfrm>
            <a:off x="179517" y="1658378"/>
            <a:ext cx="5716317" cy="5085677"/>
          </a:xfrm>
          <a:prstGeom prst="rect">
            <a:avLst/>
          </a:prstGeom>
          <a:solidFill>
            <a:schemeClr val="lt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smtClean="0">
                <a:solidFill>
                  <a:schemeClr val="tx1"/>
                </a:solidFill>
                <a:latin typeface="KG Eyes Wide Open" panose="02000506000000020004" pitchFamily="2" charset="0"/>
                <a:ea typeface="Simplicity" panose="02000603000000000000" pitchFamily="2" charset="0"/>
                <a:cs typeface="Times New Roman" panose="02020603050405020304" pitchFamily="18" charset="0"/>
              </a:rPr>
              <a:t>From the Desk of…</a:t>
            </a:r>
            <a:endParaRPr lang="en-US" sz="3200" dirty="0">
              <a:solidFill>
                <a:schemeClr val="tx1"/>
              </a:solidFill>
              <a:effectLst/>
              <a:latin typeface="KG Eyes Wide Open" panose="02000506000000020004" pitchFamily="2" charset="0"/>
              <a:ea typeface="Simplicity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45160" y="-95536"/>
            <a:ext cx="605082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Fieldtrip Wish List</a:t>
            </a:r>
            <a:endParaRPr lang="en-US" sz="5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4183" y="687639"/>
            <a:ext cx="59527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Wouldn’t it be awesome to take a fieldtrip to one of the countries that we are studying? Write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 to try and convince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take your class to this country. Include at least THREE reasons why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should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there. Also, draw an illustration to go with your note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7" name="Text Box 6"/>
          <p:cNvSpPr txBox="1"/>
          <p:nvPr/>
        </p:nvSpPr>
        <p:spPr>
          <a:xfrm>
            <a:off x="6312412" y="1667544"/>
            <a:ext cx="5716317" cy="5085677"/>
          </a:xfrm>
          <a:prstGeom prst="rect">
            <a:avLst/>
          </a:prstGeom>
          <a:solidFill>
            <a:schemeClr val="lt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smtClean="0">
                <a:solidFill>
                  <a:schemeClr val="tx1"/>
                </a:solidFill>
                <a:latin typeface="KG Eyes Wide Open" panose="02000506000000020004" pitchFamily="2" charset="0"/>
                <a:ea typeface="Simplicity" panose="02000603000000000000" pitchFamily="2" charset="0"/>
                <a:cs typeface="Times New Roman" panose="02020603050405020304" pitchFamily="18" charset="0"/>
              </a:rPr>
              <a:t>From the Desk of…</a:t>
            </a:r>
            <a:endParaRPr lang="en-US" sz="3200" dirty="0">
              <a:solidFill>
                <a:schemeClr val="tx1"/>
              </a:solidFill>
              <a:effectLst/>
              <a:latin typeface="KG Eyes Wide Open" panose="02000506000000020004" pitchFamily="2" charset="0"/>
              <a:ea typeface="Simplicity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06" y="6682398"/>
            <a:ext cx="2653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492" y="6692801"/>
            <a:ext cx="2653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86923" y="547821"/>
            <a:ext cx="5864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Location</a:t>
            </a:r>
            <a:endParaRPr lang="en-US" sz="9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769" y="2006750"/>
            <a:ext cx="810241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United Kingdom is a country of islands off the coast of mainland Europe.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consists of England, Northern Ireland, Scotland, &amp; Wales.</a:t>
            </a:r>
          </a:p>
        </p:txBody>
      </p:sp>
      <p:pic>
        <p:nvPicPr>
          <p:cNvPr id="9" name="Picture 4" descr="uk-ma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44" y="226842"/>
            <a:ext cx="2915920" cy="640080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922" y="379828"/>
            <a:ext cx="11254155" cy="6094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63948" y="533625"/>
            <a:ext cx="5864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EBA2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Location</a:t>
            </a:r>
            <a:endParaRPr lang="en-US" sz="9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6EBA2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05" y="2131478"/>
            <a:ext cx="10803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UK’s location makes it a hub for trade.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Across the English Channel is France, west is the Republic of Ireland, east is the Scandinavian Peninsula.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10 major ports along UK’s coast!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06" y="663841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A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7187"/>
            <a:ext cx="7315200" cy="6143625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3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2011</Words>
  <Application>Microsoft Office PowerPoint</Application>
  <PresentationFormat>Custom</PresentationFormat>
  <Paragraphs>310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What do these people have in common?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Haseleria Sanders-Hall</cp:lastModifiedBy>
  <cp:revision>50</cp:revision>
  <dcterms:created xsi:type="dcterms:W3CDTF">2013-08-07T11:36:43Z</dcterms:created>
  <dcterms:modified xsi:type="dcterms:W3CDTF">2015-09-21T20:55:57Z</dcterms:modified>
</cp:coreProperties>
</file>