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0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0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0201F0-8436-4EE2-9A1B-FCC20B934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EA2DD-DFC0-4C35-A462-9CA8E5F5A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D4D7D-7B02-429D-BFD3-E91257A9E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B5AE2-E2D4-4182-A519-EA20986CA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92F98-C3A4-459F-B8D0-08BB4C94D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964F3-C018-4BC3-8CEA-32CC5F4A8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0FD97-EDC6-4F8E-8C07-B502DFC5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B2625-AD09-41A7-98D0-496D71680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F0E6C-A61E-4639-A188-992B68984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59ACA-39DC-458B-BF19-3E5B16A36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B1D4D-1ECC-449A-AFD8-034CA152F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2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33F84D-B555-4250-82A1-46EF61AD4B4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419600"/>
          </a:xfrm>
        </p:spPr>
        <p:txBody>
          <a:bodyPr/>
          <a:lstStyle/>
          <a:p>
            <a:r>
              <a:rPr lang="en-US" sz="11000"/>
              <a:t>Parliament vs. President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5638800"/>
            <a:ext cx="8915400" cy="12192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1800" b="1">
                <a:solidFill>
                  <a:schemeClr val="tx2"/>
                </a:solidFill>
              </a:rPr>
              <a:t>SS6CG1, SS6CG4,  SS6CG6</a:t>
            </a:r>
            <a:endParaRPr lang="en-US" sz="1800">
              <a:solidFill>
                <a:schemeClr val="tx2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tx2"/>
                </a:solidFill>
              </a:rPr>
              <a:t>The student will compare and contrast various forms of government.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tx2"/>
                </a:solidFill>
              </a:rPr>
              <a:t>(c) Describe the two predominant forms of democratic governments: 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tx2"/>
                </a:solidFill>
              </a:rPr>
              <a:t>     parliamentary and presidential.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676400"/>
          </a:xfrm>
        </p:spPr>
        <p:txBody>
          <a:bodyPr/>
          <a:lstStyle/>
          <a:p>
            <a:r>
              <a:rPr lang="en-US" sz="5400"/>
              <a:t>Separation of powers</a:t>
            </a:r>
            <a:r>
              <a:rPr lang="en-US" sz="4000"/>
              <a:t/>
            </a:r>
            <a:br>
              <a:rPr lang="en-US" sz="4000"/>
            </a:br>
            <a:r>
              <a:rPr lang="en-US" sz="2000" i="1"/>
              <a:t>division of the branches of government</a:t>
            </a:r>
            <a:r>
              <a:rPr lang="en-US" sz="4000" i="1"/>
              <a:t/>
            </a:r>
            <a:br>
              <a:rPr lang="en-US" sz="4000" i="1"/>
            </a:br>
            <a:endParaRPr lang="en-US" sz="4000" i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1143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Legislative Branch = establishes laws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(U.S. Congress)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Executive Branch = carries out, or enforces laws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(U.S. President)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5181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Judicial Branch = makes decisions about disputes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(U.S. Supreme Court)</a:t>
            </a:r>
          </a:p>
        </p:txBody>
      </p:sp>
      <p:pic>
        <p:nvPicPr>
          <p:cNvPr id="20486" name="Picture 6" descr="MC90001471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638800"/>
            <a:ext cx="1247775" cy="1050925"/>
          </a:xfrm>
          <a:prstGeom prst="rect">
            <a:avLst/>
          </a:prstGeom>
          <a:noFill/>
        </p:spPr>
      </p:pic>
      <p:pic>
        <p:nvPicPr>
          <p:cNvPr id="20487" name="Picture 7" descr="600px-Seal_Of_The_President_Of_The_Unites_States_Of_America_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733800"/>
            <a:ext cx="1143000" cy="1143000"/>
          </a:xfrm>
          <a:prstGeom prst="rect">
            <a:avLst/>
          </a:prstGeom>
          <a:noFill/>
        </p:spPr>
      </p:pic>
      <p:pic>
        <p:nvPicPr>
          <p:cNvPr id="20488" name="Picture 8" descr="Capit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133600"/>
            <a:ext cx="1341438" cy="89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r>
              <a:rPr lang="en-US" b="1"/>
              <a:t>Presidential </a:t>
            </a:r>
            <a:r>
              <a:rPr lang="en-US"/>
              <a:t>continued…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124200" y="1219200"/>
            <a:ext cx="2895600" cy="1447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124200" y="16764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Voters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1000" y="33528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715000" y="33528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429000" y="54864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429000" y="5715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Judicial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81000" y="3505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Legislative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715000" y="3505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Executive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1676400" y="1981200"/>
            <a:ext cx="1371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6096000" y="1981200"/>
            <a:ext cx="1143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905000" y="4419600"/>
            <a:ext cx="1981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5638800" y="4419600"/>
            <a:ext cx="1676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 rot="-2554243">
            <a:off x="1524000" y="2286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elect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 rot="3015469">
            <a:off x="6088857" y="2293143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elect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 rot="-1774885">
            <a:off x="5943600" y="4876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nominate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 rot="1838877">
            <a:off x="1905000" y="4876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approve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/>
      <p:bldP spid="22535" grpId="0" animBg="1"/>
      <p:bldP spid="22536" grpId="0" animBg="1"/>
      <p:bldP spid="22537" grpId="0" animBg="1"/>
      <p:bldP spid="22539" grpId="0"/>
      <p:bldP spid="22544" grpId="0" animBg="1"/>
      <p:bldP spid="22546" grpId="0" animBg="1"/>
      <p:bldP spid="22547" grpId="0" animBg="1"/>
      <p:bldP spid="22548" grpId="0" animBg="1"/>
      <p:bldP spid="22549" grpId="0"/>
      <p:bldP spid="225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MC90044203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09600"/>
            <a:ext cx="4800600" cy="4751388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56388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 on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ouses-Of-Parlia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886200" cy="2914650"/>
          </a:xfrm>
          <a:prstGeom prst="rect">
            <a:avLst/>
          </a:prstGeom>
          <a:noFill/>
        </p:spPr>
      </p:pic>
      <p:pic>
        <p:nvPicPr>
          <p:cNvPr id="13317" name="Picture 5" descr="White-House-1024x7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124200"/>
            <a:ext cx="3962400" cy="2971800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343400" y="685800"/>
            <a:ext cx="464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Parliament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 rot="-2383027">
            <a:off x="3505200" y="2286000"/>
            <a:ext cx="17065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vs.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33400" y="4267200"/>
            <a:ext cx="39195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President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034088"/>
            <a:ext cx="9144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Which is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198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5400">
                <a:solidFill>
                  <a:schemeClr val="tx2"/>
                </a:solidFill>
              </a:rPr>
              <a:t>  There are two predominant forms of democratic governments: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>
                <a:solidFill>
                  <a:schemeClr val="tx2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4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3276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Parliamentary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1000" y="4800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Presidential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6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algn="l"/>
            <a:r>
              <a:rPr lang="en-US"/>
              <a:t>The main difference between the Parliamentary and Presidential systems is the relationship between the executive (carries out the laws) and the legislative (makes the laws) branches of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400" b="1"/>
              <a:t>Parliamentary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The legislature (Parliament) controls the power.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2209800"/>
            <a:ext cx="9144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The majority party in the legislature forms a 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government headed by a prime minister, who is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chosen by the legislature.</a:t>
            </a:r>
            <a:r>
              <a:rPr lang="en-US" sz="28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4419600"/>
            <a:ext cx="9144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The prime minister and his cabinet are members of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legislature, he or she answers to the legislature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(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fusion of powers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fusion of powers = executive and legislative branches are mixed, share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400" b="1"/>
              <a:t>Parliamentary</a:t>
            </a:r>
            <a:r>
              <a:rPr lang="en-US"/>
              <a:t> </a:t>
            </a:r>
            <a:r>
              <a:rPr lang="en-US" sz="2000"/>
              <a:t>continued…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1143000"/>
            <a:ext cx="9144000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The government will stay in office for a specified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period unless the prime minister loses support of the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majority in the legislature on an important vote, if this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happens the prime minister must resign and elections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are held immediately.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tx2"/>
              </a:solidFill>
            </a:endParaRPr>
          </a:p>
        </p:txBody>
      </p:sp>
      <p:pic>
        <p:nvPicPr>
          <p:cNvPr id="17417" name="Picture 9" descr="wenn5579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86200"/>
            <a:ext cx="2490788" cy="2667000"/>
          </a:xfrm>
          <a:prstGeom prst="rect">
            <a:avLst/>
          </a:prstGeom>
          <a:noFill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048000" y="5257800"/>
            <a:ext cx="3200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Prime Minister of the United Kingdom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David Cameron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r>
              <a:rPr lang="en-US" b="1"/>
              <a:t>Parliamentary</a:t>
            </a:r>
            <a:r>
              <a:rPr lang="en-US"/>
              <a:t> continued…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410200" y="1066800"/>
            <a:ext cx="2895600" cy="1447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410200" y="1524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Voters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6858000" y="2514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410200" y="33528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6858000" y="4343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410200" y="51816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295400" y="45720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819400" y="3657600"/>
            <a:ext cx="2590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295400" y="48006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Judicial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410200" y="3276600"/>
            <a:ext cx="289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Parliament (Legislative)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410200" y="5105400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Prime </a:t>
            </a:r>
            <a:r>
              <a: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Minister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934200" y="2667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elect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934200" y="44958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Chosen by Majority Party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 rot="-996968">
            <a:off x="3352800" y="3657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appoint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8" grpId="0"/>
      <p:bldP spid="21519" grpId="0"/>
      <p:bldP spid="215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400" b="1"/>
              <a:t>Presidential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* The executive and legislative branches are separate bodies elected independently by the citizens (</a:t>
            </a:r>
            <a:r>
              <a:rPr lang="en-US" i="1">
                <a:solidFill>
                  <a:schemeClr val="tx2"/>
                </a:solidFill>
              </a:rPr>
              <a:t>separation of powers</a:t>
            </a:r>
            <a:r>
              <a:rPr lang="en-US">
                <a:solidFill>
                  <a:schemeClr val="tx2"/>
                </a:solidFill>
              </a:rPr>
              <a:t>).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3657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There are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checks and balances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where each branch can overrule the other.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2971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separation of powers = division of the branches of government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4800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Checks and balances = limits each branch’s power, keeps one branch                     from having too much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400" b="1"/>
              <a:t>Presidential </a:t>
            </a:r>
            <a:r>
              <a:rPr lang="en-US" sz="2000"/>
              <a:t>continued…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190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* The president answers to the voters, not to the legislature.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The people elect the president, and elections are held at set intervals.</a:t>
            </a:r>
          </a:p>
        </p:txBody>
      </p:sp>
      <p:pic>
        <p:nvPicPr>
          <p:cNvPr id="19464" name="Picture 8" descr="Ob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962400"/>
            <a:ext cx="1976438" cy="2690813"/>
          </a:xfrm>
          <a:prstGeom prst="rect">
            <a:avLst/>
          </a:prstGeom>
          <a:noFill/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352800" y="5562600"/>
            <a:ext cx="3200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President of the United States of America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Barack Obama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3" grpId="0" build="p"/>
      <p:bldP spid="19465" grpId="0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111</TotalTime>
  <Words>402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Balance</vt:lpstr>
      <vt:lpstr>Parliament vs. President</vt:lpstr>
      <vt:lpstr>PowerPoint Presentation</vt:lpstr>
      <vt:lpstr>PowerPoint Presentation</vt:lpstr>
      <vt:lpstr>The main difference between the Parliamentary and Presidential systems is the relationship between the executive (carries out the laws) and the legislative (makes the laws) branches of government.</vt:lpstr>
      <vt:lpstr>Parliamentary</vt:lpstr>
      <vt:lpstr>Parliamentary continued…</vt:lpstr>
      <vt:lpstr>Parliamentary continued…</vt:lpstr>
      <vt:lpstr>Presidential</vt:lpstr>
      <vt:lpstr>Presidential continued…</vt:lpstr>
      <vt:lpstr>Separation of powers division of the branches of government </vt:lpstr>
      <vt:lpstr>Presidential continued…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 vs. President</dc:title>
  <dc:creator>drcd</dc:creator>
  <cp:lastModifiedBy>Haseleria Sanders-Hall</cp:lastModifiedBy>
  <cp:revision>4</cp:revision>
  <dcterms:created xsi:type="dcterms:W3CDTF">2011-09-28T23:47:37Z</dcterms:created>
  <dcterms:modified xsi:type="dcterms:W3CDTF">2017-09-29T19:06:06Z</dcterms:modified>
</cp:coreProperties>
</file>