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handoutMasterIdLst>
    <p:handoutMasterId r:id="rId10"/>
  </p:handoutMasterIdLst>
  <p:sldIdLst>
    <p:sldId id="256" r:id="rId2"/>
    <p:sldId id="268" r:id="rId3"/>
    <p:sldId id="267" r:id="rId4"/>
    <p:sldId id="269" r:id="rId5"/>
    <p:sldId id="270" r:id="rId6"/>
    <p:sldId id="273" r:id="rId7"/>
    <p:sldId id="272" r:id="rId8"/>
    <p:sldId id="266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F4F3"/>
    <a:srgbClr val="A9EBE9"/>
    <a:srgbClr val="6CDDD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0" autoAdjust="0"/>
    <p:restoredTop sz="94613" autoAdjust="0"/>
  </p:normalViewPr>
  <p:slideViewPr>
    <p:cSldViewPr>
      <p:cViewPr varScale="1">
        <p:scale>
          <a:sx n="118" d="100"/>
          <a:sy n="118" d="100"/>
        </p:scale>
        <p:origin x="1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D4982-117C-410A-8AE3-51027320C50C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3D52B-0B7F-4327-B32C-981F41F61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38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4198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98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98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41990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99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99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99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99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99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99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99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99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99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0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0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0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0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200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0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0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0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0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0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1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1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1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1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1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4201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201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1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1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1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2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20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202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202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2025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2026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2027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39B29D4-80DE-45CE-A891-387CA8FB0FC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9BF1A-78B8-4242-84E2-EA16E7E364B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63EDC-2A3A-4A41-8A55-81998DB96D7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27A2C-533B-4A9D-88AE-340B19130FA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6DBD2-7FA6-475A-9418-29277B8491E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CE952-F3F3-4A95-A82C-C4B05FDFC82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EEC90-0729-46FE-A75A-2CE722BBC6C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18EFC-8965-4CA6-9294-4D2B43AC2E2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6CD78-A647-4655-9ADD-10782D0984E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EDC23-CBA2-4B18-9681-1949E0B1C7C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C1D80-A227-4145-840B-87B18F3DEFB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096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96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96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40966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096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096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096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097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097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097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097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097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097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097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097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097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097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098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98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98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98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98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98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98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98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98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98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99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4099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099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099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099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099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099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099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99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099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4100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4100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67BB96E-B9F6-43B7-8DB9-9EB7A4529C5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100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7600" y="1066800"/>
            <a:ext cx="5486400" cy="1905000"/>
          </a:xfrm>
        </p:spPr>
        <p:txBody>
          <a:bodyPr/>
          <a:lstStyle/>
          <a:p>
            <a:r>
              <a:rPr lang="en-US" sz="6000" dirty="0">
                <a:latin typeface="Broadway" pitchFamily="82" charset="0"/>
              </a:rPr>
              <a:t>Government Review</a:t>
            </a:r>
            <a:endParaRPr lang="en-US" sz="6000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4191000"/>
            <a:ext cx="9144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b="1" dirty="0">
                <a:latin typeface="Tahoma" pitchFamily="34" charset="0"/>
              </a:rPr>
              <a:t>SS6CG4 </a:t>
            </a:r>
            <a:r>
              <a:rPr lang="en-US" dirty="0">
                <a:latin typeface="Tahoma" pitchFamily="34" charset="0"/>
              </a:rPr>
              <a:t>The student will compare and contrast various forms of government.</a:t>
            </a:r>
          </a:p>
          <a:p>
            <a:pPr marL="342900" indent="-342900">
              <a:buFontTx/>
              <a:buAutoNum type="alphaLcParenBoth"/>
            </a:pPr>
            <a:r>
              <a:rPr lang="en-US" dirty="0">
                <a:latin typeface="Tahoma" pitchFamily="34" charset="0"/>
              </a:rPr>
              <a:t>Describe the ways government systems distribute power: unitary, confederation, and federal.</a:t>
            </a:r>
          </a:p>
          <a:p>
            <a:pPr marL="342900" indent="-342900"/>
            <a:r>
              <a:rPr lang="en-US" dirty="0"/>
              <a:t>(b) Explain how governments determine citizen participations: autocratic, </a:t>
            </a:r>
          </a:p>
          <a:p>
            <a:pPr marL="342900" indent="-342900"/>
            <a:r>
              <a:rPr lang="en-US" dirty="0"/>
              <a:t>     oligarchic, and democratic.</a:t>
            </a:r>
          </a:p>
          <a:p>
            <a:pPr marL="342900" indent="-342900"/>
            <a:r>
              <a:rPr lang="en-US" dirty="0"/>
              <a:t>(c) Describe the two predominant forms of democratic governments: </a:t>
            </a:r>
          </a:p>
          <a:p>
            <a:pPr marL="342900" indent="-342900"/>
            <a:r>
              <a:rPr lang="en-US" dirty="0"/>
              <a:t>     parliamentary and presidential. </a:t>
            </a:r>
          </a:p>
          <a:p>
            <a:pPr marL="342900" indent="-342900"/>
            <a:r>
              <a:rPr lang="en-US" dirty="0"/>
              <a:t> </a:t>
            </a:r>
          </a:p>
        </p:txBody>
      </p:sp>
      <p:pic>
        <p:nvPicPr>
          <p:cNvPr id="2056" name="Picture 8" descr="j03008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85800"/>
            <a:ext cx="3352800" cy="282416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1219200" y="6248400"/>
            <a:ext cx="6705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1143000" y="4572000"/>
            <a:ext cx="67056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1143000" y="2362200"/>
            <a:ext cx="6705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447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Ways government systems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distribute power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76200" y="365760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Governments distribute their power through three basic systems, what are they?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1143000" y="45720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Think UFC…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2819400" y="51054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Unitary, Federal, Confederation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76200" y="1828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What is government?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1143000" y="2362200"/>
            <a:ext cx="6705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government is a body with the authority to make, enforce, and interpret laws for a country or area.</a:t>
            </a:r>
            <a:r>
              <a:rPr lang="en-US" dirty="0"/>
              <a:t> </a:t>
            </a:r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76200" y="57150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Who has the power in a Unitary system?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1219200" y="6324600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central government does!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1143000" y="2971800"/>
            <a:ext cx="6705600" cy="175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3263" name="Rectangle 15"/>
          <p:cNvSpPr>
            <a:spLocks noChangeArrowheads="1"/>
          </p:cNvSpPr>
          <p:nvPr/>
        </p:nvSpPr>
        <p:spPr bwMode="auto">
          <a:xfrm>
            <a:off x="1219200" y="5562600"/>
            <a:ext cx="6705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1143000" y="762000"/>
            <a:ext cx="67056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76200" y="3048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Who has the power in a Federal system?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1295400" y="990600"/>
            <a:ext cx="6172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Power is divided between the central government and the government of smaller political units like states.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0" y="2514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Who has the power in a Confederation system?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1371600" y="3048000"/>
            <a:ext cx="6400800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group of independent states join together and give limited powers to a common government.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0" y="487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What are the three levels of the federal government?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1295400" y="57150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Central, Regional, Local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22" name="Rectangle 26"/>
          <p:cNvSpPr>
            <a:spLocks noChangeArrowheads="1"/>
          </p:cNvSpPr>
          <p:nvPr/>
        </p:nvSpPr>
        <p:spPr bwMode="auto">
          <a:xfrm>
            <a:off x="2209800" y="4419600"/>
            <a:ext cx="4495800" cy="228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316" name="Rectangle 20"/>
          <p:cNvSpPr>
            <a:spLocks noChangeArrowheads="1"/>
          </p:cNvSpPr>
          <p:nvPr/>
        </p:nvSpPr>
        <p:spPr bwMode="auto">
          <a:xfrm>
            <a:off x="4648200" y="1905000"/>
            <a:ext cx="4495800" cy="228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315" name="Rectangle 19"/>
          <p:cNvSpPr>
            <a:spLocks noChangeArrowheads="1"/>
          </p:cNvSpPr>
          <p:nvPr/>
        </p:nvSpPr>
        <p:spPr bwMode="auto">
          <a:xfrm>
            <a:off x="0" y="1905000"/>
            <a:ext cx="4495800" cy="228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4478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effectLst/>
              </a:rPr>
              <a:t>How governments determine citizen participation: </a:t>
            </a:r>
            <a:br>
              <a:rPr lang="en-US" sz="3600" dirty="0">
                <a:solidFill>
                  <a:schemeClr val="tx1"/>
                </a:solidFill>
                <a:effectLst/>
              </a:rPr>
            </a:br>
            <a:r>
              <a:rPr lang="en-US" sz="3600" dirty="0">
                <a:solidFill>
                  <a:schemeClr val="tx1"/>
                </a:solidFill>
                <a:effectLst/>
              </a:rPr>
              <a:t>autocratic, oligarchic, and democratic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0" y="19050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</a:rPr>
              <a:t>Autocratic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1447800" y="2438400"/>
            <a:ext cx="3048000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*ruled by a single person</a:t>
            </a:r>
          </a:p>
          <a:p>
            <a:r>
              <a:rPr lang="en-US" sz="1600" dirty="0">
                <a:solidFill>
                  <a:srgbClr val="000000"/>
                </a:solidFill>
              </a:rPr>
              <a:t>*holds ALL power</a:t>
            </a:r>
          </a:p>
          <a:p>
            <a:r>
              <a:rPr lang="en-US" sz="1600" dirty="0">
                <a:solidFill>
                  <a:srgbClr val="000000"/>
                </a:solidFill>
              </a:rPr>
              <a:t>*opposite of a democracy</a:t>
            </a:r>
          </a:p>
          <a:p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dirty="0">
                <a:solidFill>
                  <a:srgbClr val="000000"/>
                </a:solidFill>
              </a:rPr>
              <a:t>  Example: Hitler/Nazism</a:t>
            </a:r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4724400" y="19050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</a:rPr>
              <a:t>Oligarchic</a:t>
            </a:r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6629400" y="2514600"/>
            <a:ext cx="2514600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</a:rPr>
              <a:t>*ruled by a small group of people with wealth or power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</a:rPr>
              <a:t>Example: Kings and   their advisers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2209800" y="44196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</a:rPr>
              <a:t>Democratic</a:t>
            </a: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3810000" y="4876800"/>
            <a:ext cx="30480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*people hold supreme power</a:t>
            </a:r>
          </a:p>
          <a:p>
            <a:r>
              <a:rPr lang="en-US" sz="1600" dirty="0">
                <a:solidFill>
                  <a:srgbClr val="000000"/>
                </a:solidFill>
              </a:rPr>
              <a:t>*people elect leaders and rule by majority</a:t>
            </a:r>
          </a:p>
          <a:p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dirty="0">
                <a:solidFill>
                  <a:srgbClr val="000000"/>
                </a:solidFill>
              </a:rPr>
              <a:t>Example: Our government, President Obama</a:t>
            </a: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 rot="16200000">
            <a:off x="-570707" y="2780507"/>
            <a:ext cx="1751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POWER</a:t>
            </a:r>
          </a:p>
        </p:txBody>
      </p:sp>
      <p:sp>
        <p:nvSpPr>
          <p:cNvPr id="55312" name="AutoShape 16"/>
          <p:cNvSpPr>
            <a:spLocks noChangeArrowheads="1"/>
          </p:cNvSpPr>
          <p:nvPr/>
        </p:nvSpPr>
        <p:spPr bwMode="auto">
          <a:xfrm>
            <a:off x="533400" y="2286000"/>
            <a:ext cx="457200" cy="1447800"/>
          </a:xfrm>
          <a:prstGeom prst="upArrow">
            <a:avLst>
              <a:gd name="adj1" fmla="val 50000"/>
              <a:gd name="adj2" fmla="val 79167"/>
            </a:avLst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dirty="0"/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0" y="37338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</a:rPr>
              <a:t>Gov.</a:t>
            </a: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914400" y="3733800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</a:rPr>
              <a:t>Citizens</a:t>
            </a: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 rot="16200000">
            <a:off x="4001293" y="2856707"/>
            <a:ext cx="1751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POWER</a:t>
            </a:r>
          </a:p>
        </p:txBody>
      </p:sp>
      <p:sp>
        <p:nvSpPr>
          <p:cNvPr id="55318" name="AutoShape 22"/>
          <p:cNvSpPr>
            <a:spLocks noChangeArrowheads="1"/>
          </p:cNvSpPr>
          <p:nvPr/>
        </p:nvSpPr>
        <p:spPr bwMode="auto">
          <a:xfrm>
            <a:off x="5105400" y="2590800"/>
            <a:ext cx="457200" cy="1066800"/>
          </a:xfrm>
          <a:prstGeom prst="upArrow">
            <a:avLst>
              <a:gd name="adj1" fmla="val 50000"/>
              <a:gd name="adj2" fmla="val 58333"/>
            </a:avLst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dirty="0"/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4572000" y="37338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</a:rPr>
              <a:t>Gov.</a:t>
            </a:r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5486400" y="3657600"/>
            <a:ext cx="1371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</a:rPr>
              <a:t>Citizens, chosen few</a:t>
            </a:r>
          </a:p>
        </p:txBody>
      </p:sp>
      <p:sp>
        <p:nvSpPr>
          <p:cNvPr id="55321" name="AutoShape 25"/>
          <p:cNvSpPr>
            <a:spLocks noChangeArrowheads="1"/>
          </p:cNvSpPr>
          <p:nvPr/>
        </p:nvSpPr>
        <p:spPr bwMode="auto">
          <a:xfrm>
            <a:off x="5791200" y="3276600"/>
            <a:ext cx="381000" cy="381000"/>
          </a:xfrm>
          <a:prstGeom prst="up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dirty="0"/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2895600" y="6400800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</a:rPr>
              <a:t>Citizens</a:t>
            </a:r>
          </a:p>
        </p:txBody>
      </p:sp>
      <p:sp>
        <p:nvSpPr>
          <p:cNvPr id="55324" name="Text Box 28"/>
          <p:cNvSpPr txBox="1">
            <a:spLocks noChangeArrowheads="1"/>
          </p:cNvSpPr>
          <p:nvPr/>
        </p:nvSpPr>
        <p:spPr bwMode="auto">
          <a:xfrm rot="16200000">
            <a:off x="1562893" y="5371307"/>
            <a:ext cx="1751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POWER</a:t>
            </a:r>
          </a:p>
        </p:txBody>
      </p:sp>
      <p:sp>
        <p:nvSpPr>
          <p:cNvPr id="55326" name="Text Box 30"/>
          <p:cNvSpPr txBox="1">
            <a:spLocks noChangeArrowheads="1"/>
          </p:cNvSpPr>
          <p:nvPr/>
        </p:nvSpPr>
        <p:spPr bwMode="auto">
          <a:xfrm>
            <a:off x="1981200" y="64008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</a:rPr>
              <a:t>Gov.</a:t>
            </a:r>
          </a:p>
        </p:txBody>
      </p:sp>
      <p:sp>
        <p:nvSpPr>
          <p:cNvPr id="55327" name="AutoShape 31"/>
          <p:cNvSpPr>
            <a:spLocks noChangeArrowheads="1"/>
          </p:cNvSpPr>
          <p:nvPr/>
        </p:nvSpPr>
        <p:spPr bwMode="auto">
          <a:xfrm>
            <a:off x="3200400" y="4953000"/>
            <a:ext cx="457200" cy="1447800"/>
          </a:xfrm>
          <a:prstGeom prst="upArrow">
            <a:avLst>
              <a:gd name="adj1" fmla="val 50000"/>
              <a:gd name="adj2" fmla="val 79167"/>
            </a:avLst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60" name="Rectangle 16"/>
          <p:cNvSpPr>
            <a:spLocks noChangeArrowheads="1"/>
          </p:cNvSpPr>
          <p:nvPr/>
        </p:nvSpPr>
        <p:spPr bwMode="auto">
          <a:xfrm>
            <a:off x="990600" y="2438400"/>
            <a:ext cx="69342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4724400" y="5334000"/>
            <a:ext cx="44196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0" y="5334000"/>
            <a:ext cx="44196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  <a:effectLst/>
              </a:rPr>
              <a:t>The two predominant forms of democratic governments: parliamentary and presidential.</a:t>
            </a:r>
            <a:r>
              <a:rPr lang="en-US" sz="4000" dirty="0">
                <a:solidFill>
                  <a:schemeClr val="tx1"/>
                </a:solidFill>
                <a:effectLst/>
              </a:rPr>
              <a:t>  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76200" y="1828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What are the three branches of government?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1143000" y="2514600"/>
            <a:ext cx="8001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</a:rPr>
              <a:t>*</a:t>
            </a:r>
            <a:r>
              <a:rPr lang="en-US" sz="2400" b="1" dirty="0">
                <a:solidFill>
                  <a:schemeClr val="bg2"/>
                </a:solidFill>
              </a:rPr>
              <a:t>Legislative</a:t>
            </a:r>
            <a:r>
              <a:rPr lang="en-US" sz="2400" dirty="0">
                <a:solidFill>
                  <a:schemeClr val="bg2"/>
                </a:solidFill>
              </a:rPr>
              <a:t> branch – makes the laws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</a:rPr>
              <a:t>*</a:t>
            </a:r>
            <a:r>
              <a:rPr lang="en-US" sz="2400" b="1" dirty="0">
                <a:solidFill>
                  <a:schemeClr val="bg2"/>
                </a:solidFill>
              </a:rPr>
              <a:t>Executive</a:t>
            </a:r>
            <a:r>
              <a:rPr lang="en-US" sz="2400" dirty="0">
                <a:solidFill>
                  <a:schemeClr val="bg2"/>
                </a:solidFill>
              </a:rPr>
              <a:t> branch – carries out the laws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</a:rPr>
              <a:t>*</a:t>
            </a:r>
            <a:r>
              <a:rPr lang="en-US" sz="2400" b="1" dirty="0">
                <a:solidFill>
                  <a:schemeClr val="bg2"/>
                </a:solidFill>
              </a:rPr>
              <a:t>Judicial</a:t>
            </a:r>
            <a:r>
              <a:rPr lang="en-US" sz="2400" dirty="0">
                <a:solidFill>
                  <a:schemeClr val="bg2"/>
                </a:solidFill>
              </a:rPr>
              <a:t> branch</a:t>
            </a:r>
            <a:r>
              <a:rPr lang="en-US" dirty="0">
                <a:solidFill>
                  <a:schemeClr val="bg2"/>
                </a:solidFill>
              </a:rPr>
              <a:t> – </a:t>
            </a:r>
            <a:r>
              <a:rPr lang="en-US" sz="2400" dirty="0">
                <a:solidFill>
                  <a:schemeClr val="bg2"/>
                </a:solidFill>
              </a:rPr>
              <a:t>enforces the laws</a:t>
            </a:r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76200" y="44196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What are some countries that have a parliamentary and presidential governments?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0" y="5334000"/>
            <a:ext cx="44196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bg2"/>
                </a:solidFill>
              </a:rPr>
              <a:t>Parliamentary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</a:rPr>
              <a:t>United Kingdom    Australia   Jamaica               Canada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4724400" y="5334000"/>
            <a:ext cx="44196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bg2"/>
                </a:solidFill>
              </a:rPr>
              <a:t>Presidential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</a:rPr>
              <a:t>United States        Mexico   Argentina              Brazil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37" name="Rectangle 21"/>
          <p:cNvSpPr>
            <a:spLocks noChangeArrowheads="1"/>
          </p:cNvSpPr>
          <p:nvPr/>
        </p:nvSpPr>
        <p:spPr bwMode="auto">
          <a:xfrm>
            <a:off x="76200" y="6324600"/>
            <a:ext cx="8991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0419" name="Oval 3"/>
          <p:cNvSpPr>
            <a:spLocks noChangeArrowheads="1"/>
          </p:cNvSpPr>
          <p:nvPr/>
        </p:nvSpPr>
        <p:spPr bwMode="auto">
          <a:xfrm>
            <a:off x="5410200" y="1066800"/>
            <a:ext cx="2895600" cy="1447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5410200" y="13716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Voters</a:t>
            </a:r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6858000" y="25146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5410200" y="3352800"/>
            <a:ext cx="2895600" cy="990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6858000" y="43434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5410200" y="5181600"/>
            <a:ext cx="2895600" cy="990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1295400" y="4572000"/>
            <a:ext cx="2895600" cy="990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 flipH="1">
            <a:off x="2819400" y="3657600"/>
            <a:ext cx="25908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1295400" y="48006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Judicial</a:t>
            </a: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5410200" y="3413125"/>
            <a:ext cx="2895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Legislative </a:t>
            </a:r>
            <a:r>
              <a:rPr lang="en-US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(Parliament)</a:t>
            </a: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5410200" y="5180013"/>
            <a:ext cx="2895600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Executive 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(Prime </a:t>
            </a:r>
            <a:r>
              <a:rPr lang="en-US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Minister</a:t>
            </a:r>
            <a:r>
              <a:rPr lang="en-US" dirty="0" smtClean="0">
                <a:solidFill>
                  <a:schemeClr val="bg2"/>
                </a:solidFill>
              </a:rPr>
              <a:t>)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6934200" y="2667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elect</a:t>
            </a: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6934200" y="44958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Chosen by Majority Party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 rot="-996968">
            <a:off x="3352800" y="36576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appoint</a:t>
            </a: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5486400" y="19050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bg2"/>
                </a:solidFill>
              </a:rPr>
              <a:t>(Citizens)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0" y="64008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fusion of powers = executive and legislative branches are mixed, share power</a:t>
            </a:r>
          </a:p>
        </p:txBody>
      </p:sp>
      <p:sp>
        <p:nvSpPr>
          <p:cNvPr id="60436" name="Rectangle 2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39825"/>
          </a:xfrm>
          <a:noFill/>
          <a:ln/>
        </p:spPr>
        <p:txBody>
          <a:bodyPr/>
          <a:lstStyle/>
          <a:p>
            <a:r>
              <a:rPr lang="en-US" sz="3600" b="1" dirty="0"/>
              <a:t>Branches of the Parliamentary System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18" name="Rectangle 26"/>
          <p:cNvSpPr>
            <a:spLocks noChangeArrowheads="1"/>
          </p:cNvSpPr>
          <p:nvPr/>
        </p:nvSpPr>
        <p:spPr bwMode="auto">
          <a:xfrm>
            <a:off x="6477000" y="5486400"/>
            <a:ext cx="2590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9417" name="Rectangle 25"/>
          <p:cNvSpPr>
            <a:spLocks noChangeArrowheads="1"/>
          </p:cNvSpPr>
          <p:nvPr/>
        </p:nvSpPr>
        <p:spPr bwMode="auto">
          <a:xfrm>
            <a:off x="76200" y="5486400"/>
            <a:ext cx="2895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  <a:ln/>
        </p:spPr>
        <p:txBody>
          <a:bodyPr anchorCtr="0"/>
          <a:lstStyle/>
          <a:p>
            <a:r>
              <a:rPr lang="en-US" sz="4000" b="1" dirty="0"/>
              <a:t>Branches of the Presidential System</a:t>
            </a:r>
            <a:endParaRPr lang="en-US" sz="4000" dirty="0"/>
          </a:p>
        </p:txBody>
      </p:sp>
      <p:sp>
        <p:nvSpPr>
          <p:cNvPr id="59395" name="Oval 3"/>
          <p:cNvSpPr>
            <a:spLocks noChangeArrowheads="1"/>
          </p:cNvSpPr>
          <p:nvPr/>
        </p:nvSpPr>
        <p:spPr bwMode="auto">
          <a:xfrm>
            <a:off x="3124200" y="1219200"/>
            <a:ext cx="2895600" cy="1447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3124200" y="14478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Voters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381000" y="3352800"/>
            <a:ext cx="2895600" cy="990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5715000" y="3352800"/>
            <a:ext cx="2895600" cy="990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3429000" y="5486400"/>
            <a:ext cx="2895600" cy="990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3429000" y="55626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Judicial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381000" y="34290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Legislative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5715000" y="34290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Executive</a:t>
            </a:r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 flipH="1">
            <a:off x="1676400" y="1981200"/>
            <a:ext cx="13716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6096000" y="1981200"/>
            <a:ext cx="11430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1905000" y="4419600"/>
            <a:ext cx="19812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 flipH="1">
            <a:off x="5638800" y="4419600"/>
            <a:ext cx="1676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 rot="-2554243">
            <a:off x="1524000" y="2286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elect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 rot="3015469">
            <a:off x="6088857" y="2293143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elect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 rot="-1774885">
            <a:off x="5943600" y="48768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nominate</a:t>
            </a: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 rot="1838877">
            <a:off x="1905000" y="48768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approve</a:t>
            </a: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3200400" y="21336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bg2"/>
                </a:solidFill>
              </a:rPr>
              <a:t>(Citizens)</a:t>
            </a: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457200" y="39624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bg2"/>
                </a:solidFill>
              </a:rPr>
              <a:t>(Congress)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5791200" y="39624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bg2"/>
                </a:solidFill>
              </a:rPr>
              <a:t>(President)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3429000" y="61722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bg2"/>
                </a:solidFill>
              </a:rPr>
              <a:t>(US Supreme Court)</a:t>
            </a:r>
          </a:p>
        </p:txBody>
      </p:sp>
      <p:sp>
        <p:nvSpPr>
          <p:cNvPr id="59415" name="Text Box 23"/>
          <p:cNvSpPr txBox="1">
            <a:spLocks noChangeArrowheads="1"/>
          </p:cNvSpPr>
          <p:nvPr/>
        </p:nvSpPr>
        <p:spPr bwMode="auto">
          <a:xfrm>
            <a:off x="6477000" y="5638800"/>
            <a:ext cx="2590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u="sng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separation of powers</a:t>
            </a:r>
            <a:r>
              <a:rPr lang="en-US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= division of the branches of government</a:t>
            </a:r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76200" y="5514975"/>
            <a:ext cx="3124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u="sng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Checks and balances</a:t>
            </a:r>
            <a:r>
              <a:rPr lang="en-US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=  limits each branch’s power, keeps one branch from having too much power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30" name="Picture 6" descr="MC900156953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65175"/>
            <a:ext cx="7924800" cy="52546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398</TotalTime>
  <Words>435</Words>
  <Application>Microsoft Office PowerPoint</Application>
  <PresentationFormat>On-screen Show (4:3)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Broadway</vt:lpstr>
      <vt:lpstr>Tahoma</vt:lpstr>
      <vt:lpstr>Verdana</vt:lpstr>
      <vt:lpstr>Wingdings</vt:lpstr>
      <vt:lpstr>Globe</vt:lpstr>
      <vt:lpstr>Government Review</vt:lpstr>
      <vt:lpstr>Ways government systems  distribute power</vt:lpstr>
      <vt:lpstr>PowerPoint Presentation</vt:lpstr>
      <vt:lpstr>How governments determine citizen participation:  autocratic, oligarchic, and democratic</vt:lpstr>
      <vt:lpstr>The two predominant forms of democratic governments: parliamentary and presidential.  </vt:lpstr>
      <vt:lpstr>Branches of the Parliamentary System</vt:lpstr>
      <vt:lpstr>Branches of the Presidential System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Has the Power?</dc:title>
  <dc:creator>drcd</dc:creator>
  <cp:lastModifiedBy>Haseleria Sanders-Hall</cp:lastModifiedBy>
  <cp:revision>13</cp:revision>
  <dcterms:created xsi:type="dcterms:W3CDTF">2011-09-26T00:17:41Z</dcterms:created>
  <dcterms:modified xsi:type="dcterms:W3CDTF">2017-09-29T19:07:42Z</dcterms:modified>
</cp:coreProperties>
</file>