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91" r:id="rId5"/>
    <p:sldId id="292" r:id="rId6"/>
    <p:sldId id="288" r:id="rId7"/>
    <p:sldId id="257" r:id="rId8"/>
    <p:sldId id="264" r:id="rId9"/>
    <p:sldId id="265" r:id="rId10"/>
    <p:sldId id="266" r:id="rId11"/>
    <p:sldId id="267" r:id="rId12"/>
    <p:sldId id="281" r:id="rId13"/>
    <p:sldId id="268" r:id="rId14"/>
    <p:sldId id="269" r:id="rId15"/>
    <p:sldId id="270" r:id="rId16"/>
    <p:sldId id="271" r:id="rId17"/>
    <p:sldId id="273" r:id="rId18"/>
    <p:sldId id="274" r:id="rId19"/>
    <p:sldId id="282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290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996"/>
    <a:srgbClr val="94DAD0"/>
    <a:srgbClr val="E97524"/>
    <a:srgbClr val="CC9966"/>
    <a:srgbClr val="86AD98"/>
    <a:srgbClr val="D7EFD8"/>
    <a:srgbClr val="BFE9E3"/>
    <a:srgbClr val="FFE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1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1F03-D2F5-4521-85B9-519E5535DD0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1D8DE-66DD-4DFE-A644-AEA049F8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8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2" y="488852"/>
            <a:ext cx="9861453" cy="588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89030" y="1712802"/>
            <a:ext cx="781393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4DAD0"/>
                </a:solidFill>
                <a:effectLst>
                  <a:glow rad="63500">
                    <a:srgbClr val="E9752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</a:t>
            </a:r>
          </a:p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4DAD0"/>
                </a:solidFill>
                <a:effectLst>
                  <a:glow rad="63500">
                    <a:srgbClr val="E97524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Government</a:t>
            </a:r>
            <a:endParaRPr lang="en-US" sz="88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94DAD0"/>
              </a:solidFill>
              <a:effectLst>
                <a:glow rad="63500">
                  <a:srgbClr val="E97524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114" y="4632326"/>
            <a:ext cx="739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Federal Parliamentary Democracy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6126" y="0"/>
            <a:ext cx="71197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Government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063" y="2816036"/>
            <a:ext cx="9934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Federation (federal system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Constitutional Monarchy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Democracy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290" y="0"/>
            <a:ext cx="86654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Federal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063" y="1443841"/>
            <a:ext cx="9934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has a federal system, which means that the national government and the state governments SHARE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6 states and 2 territories in Australia.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3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0"/>
            <a:ext cx="7574280" cy="6858000"/>
          </a:xfrm>
        </p:spPr>
      </p:pic>
    </p:spTree>
    <p:extLst>
      <p:ext uri="{BB962C8B-B14F-4D97-AF65-F5344CB8AC3E}">
        <p14:creationId xmlns:p14="http://schemas.microsoft.com/office/powerpoint/2010/main" val="408102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424" y="0"/>
            <a:ext cx="11423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Constitutional Monarchy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063" y="1443841"/>
            <a:ext cx="99341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Arial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Constitutional Monarchy- A monarch inherits the right to rule but is limited by laws and a law making body elected by the people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365760" indent="-256032">
              <a:buFont typeface="Arial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65760" indent="-256032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constitution lists the powers of the government.  </a:t>
            </a:r>
          </a:p>
          <a:p>
            <a:pPr marL="365760" indent="-256032">
              <a:buFont typeface="Arial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monarchy, a king or queen, is the head of state.  However, since the monarchy does not live in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or she chooses a governor-general to act in his or her place… </a:t>
            </a:r>
          </a:p>
        </p:txBody>
      </p:sp>
    </p:spTree>
    <p:extLst>
      <p:ext uri="{BB962C8B-B14F-4D97-AF65-F5344CB8AC3E}">
        <p14:creationId xmlns:p14="http://schemas.microsoft.com/office/powerpoint/2010/main" val="156237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607" y="0"/>
            <a:ext cx="6248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063" y="1443841"/>
            <a:ext cx="9934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1.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Head of State: Monarch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of the United Kingdom (presently, Queen Elizabeth II); little political power</a:t>
            </a: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2.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Governor General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stands in for the monarch</a:t>
            </a: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3.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Prime Minister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holds the most political power; works closely with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204936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72" y="0"/>
            <a:ext cx="11562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Leaders Are Chosen</a:t>
            </a:r>
            <a:endParaRPr lang="en-US" sz="6600" b="1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2D799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63" y="1443841"/>
            <a:ext cx="9934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Governor General: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appointed by the monarch on the advice of the Prime Minister; the Constitution does not set a length of term but most serve for 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Prime Minister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 is the leader of the majority party in the House of Representatives; indirectly elected by the people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5235" y="0"/>
            <a:ext cx="6281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Legislature</a:t>
            </a:r>
            <a:endParaRPr lang="en-US" sz="8000" b="1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2D799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63" y="1443841"/>
            <a:ext cx="99341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latin typeface="DK Sleepy Time" pitchFamily="50" charset="0"/>
              </a:rPr>
              <a:t>Legislature</a:t>
            </a:r>
            <a:r>
              <a:rPr lang="en-US" sz="3600" dirty="0"/>
              <a:t> = </a:t>
            </a:r>
            <a:r>
              <a:rPr lang="en-US" sz="3600" dirty="0">
                <a:latin typeface="DK Sleepy Time" pitchFamily="50" charset="0"/>
              </a:rPr>
              <a:t>the central authority of a government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legislature is called Parliament.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citizens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vote for members of Parliament.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Members of Parliament belong to many different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political parties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02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8118" y="0"/>
            <a:ext cx="67958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Parliamentary</a:t>
            </a:r>
          </a:p>
          <a:p>
            <a:pPr algn="ctr"/>
            <a:r>
              <a:rPr lang="en-US" sz="6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Democracy</a:t>
            </a:r>
            <a:endParaRPr lang="en-US" sz="6600" b="1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2D799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63" y="2123658"/>
            <a:ext cx="993413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Whichever political party has the most members in the legislature selects the Prime Minister.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the major difference between a Presidential Democracy and a Parliamentary Democracy!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 Democracy – legislature (Parliament) chooses Head of Government (Executive Leader)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Citizens vote for members of Parliament, members choose the Prime Minister.</a:t>
            </a:r>
          </a:p>
        </p:txBody>
      </p:sp>
    </p:spTree>
    <p:extLst>
      <p:ext uri="{BB962C8B-B14F-4D97-AF65-F5344CB8AC3E}">
        <p14:creationId xmlns:p14="http://schemas.microsoft.com/office/powerpoint/2010/main" val="199018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473" y="0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  <a:endParaRPr lang="en-US" sz="8000" b="1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2D799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63" y="1443841"/>
            <a:ext cx="993413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Citizens who are 18 - 70 are required by law to vote.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a democracy, its citizens must participate in voting and elections: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elect members of Parliament.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elect regional government officials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(state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governors).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also vote on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specific issues.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29713"/>
              </p:ext>
            </p:extLst>
          </p:nvPr>
        </p:nvGraphicFramePr>
        <p:xfrm>
          <a:off x="1392702" y="0"/>
          <a:ext cx="9276886" cy="735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9753480" imgH="7315200" progId="Paint.Picture">
                  <p:embed/>
                </p:oleObj>
              </mc:Choice>
              <mc:Fallback>
                <p:oleObj name="Bitmap Image" r:id="rId3" imgW="9753480" imgH="73152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702" y="0"/>
                        <a:ext cx="9276886" cy="735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78" y="1933674"/>
            <a:ext cx="2107622" cy="14847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92702" y="6279137"/>
            <a:ext cx="1880382" cy="646331"/>
          </a:xfrm>
          <a:prstGeom prst="rect">
            <a:avLst/>
          </a:prstGeom>
          <a:solidFill>
            <a:srgbClr val="D7EF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92702" y="0"/>
            <a:ext cx="9276886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57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SS6CG6 The student will compare and contrast various forms of government. 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Describe the ways government systems distribute power: unitary, confederation, and federal.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how governments determine citizen participation: autocratic, oligarchic, and democratic.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Describe the two predominant forms of democratic governments: parliamentary and presidential. </a:t>
            </a: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SS6CG7 The student will explain the structure of the national government of Australia. 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Describe the federal parliamentary democracy of Australia, distinguishing form of leadership, type of legislature, and the role of the citizen in terms of voting and personal freedoms. </a:t>
            </a:r>
          </a:p>
        </p:txBody>
      </p:sp>
    </p:spTree>
    <p:extLst>
      <p:ext uri="{BB962C8B-B14F-4D97-AF65-F5344CB8AC3E}">
        <p14:creationId xmlns:p14="http://schemas.microsoft.com/office/powerpoint/2010/main" val="273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136" y="0"/>
            <a:ext cx="112737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323439"/>
            <a:ext cx="92917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one of the most “free” economies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there are no truly pure Market economies, Australia is said to have a Mixed economy.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actually very close to Market because there are very few economic “rules” in place by the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g</a:t>
            </a: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overnment does not own major industries or businesses.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</a:t>
            </a: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rices are set by the agreement of buyers and sellers rather than by government rules.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729980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7200" dirty="0" smtClean="0">
                <a:latin typeface="KG Second Chances Solid" panose="02000000000000000000" pitchFamily="2" charset="0"/>
              </a:rPr>
              <a:t>Economic Continuum</a:t>
            </a:r>
          </a:p>
        </p:txBody>
      </p:sp>
      <p:cxnSp>
        <p:nvCxnSpPr>
          <p:cNvPr id="9219" name="Straight Arrow Connector 4"/>
          <p:cNvCxnSpPr>
            <a:cxnSpLocks noChangeShapeType="1"/>
          </p:cNvCxnSpPr>
          <p:nvPr/>
        </p:nvCxnSpPr>
        <p:spPr bwMode="auto">
          <a:xfrm>
            <a:off x="267286" y="2592388"/>
            <a:ext cx="11577711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" y="2089944"/>
            <a:ext cx="2180492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KG Second Chances Solid" panose="02000000000000000000" pitchFamily="2" charset="0"/>
              </a:rPr>
              <a:t>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2386" y="2089388"/>
            <a:ext cx="2129613" cy="3698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KG Second Chances Solid" panose="02000000000000000000" pitchFamily="2" charset="0"/>
              </a:rPr>
              <a:t>Market</a:t>
            </a:r>
          </a:p>
        </p:txBody>
      </p:sp>
      <p:cxnSp>
        <p:nvCxnSpPr>
          <p:cNvPr id="9222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2077159" y="2990613"/>
            <a:ext cx="5334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903047" y="2920597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7636289" y="2920597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9335294" y="2920597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9638506" y="2953422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2334973" y="3145076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</a:t>
            </a: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5500468" y="3169334"/>
            <a:ext cx="1055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Russia</a:t>
            </a: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7253409" y="3154094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Germany</a:t>
            </a:r>
          </a:p>
        </p:txBody>
      </p:sp>
      <p:sp>
        <p:nvSpPr>
          <p:cNvPr id="9230" name="TextBox 17"/>
          <p:cNvSpPr txBox="1">
            <a:spLocks noChangeArrowheads="1"/>
          </p:cNvSpPr>
          <p:nvPr/>
        </p:nvSpPr>
        <p:spPr bwMode="auto">
          <a:xfrm>
            <a:off x="9224187" y="3154094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US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9679799" y="3163473"/>
            <a:ext cx="1236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</a:t>
            </a:r>
          </a:p>
        </p:txBody>
      </p:sp>
      <p:cxnSp>
        <p:nvCxnSpPr>
          <p:cNvPr id="9232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8839099" y="2920597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Box 20"/>
          <p:cNvSpPr txBox="1">
            <a:spLocks noChangeArrowheads="1"/>
          </p:cNvSpPr>
          <p:nvPr/>
        </p:nvSpPr>
        <p:spPr bwMode="auto">
          <a:xfrm>
            <a:off x="8717407" y="3157611"/>
            <a:ext cx="57649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23367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136" y="0"/>
            <a:ext cx="112737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323439"/>
            <a:ext cx="929171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is considered close to having a Market economy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Businesses operate without too many rules from the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are free to start a business and can do so quickly.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Courts use the laws of Australia to protect the property rights of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59437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136" y="0"/>
            <a:ext cx="112737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323439"/>
            <a:ext cx="92917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Australia, p</a:t>
            </a: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eople are free to own their own businesses and property.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decide what they want to produce.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Buyers and sellers are able to agree on prices, and competition between sellers helps to keep the prices good for buyers.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Business owners and consumers can depend on good laws to protect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courts are considered fair and honest.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very easy to start a business in Australia – the paperwork usually takes less than a week!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5727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9045" y="0"/>
            <a:ext cx="84339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GDP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323439"/>
            <a:ext cx="92917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GDP is $1.542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$43, 300.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very high number; they are ranked 19</a:t>
            </a:r>
            <a:r>
              <a:rPr lang="en-US" sz="24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has such a high GDP because of the abundance of the four factors of economic growth within the country: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39509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2401" y="0"/>
            <a:ext cx="122768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Natural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122363"/>
            <a:ext cx="929171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arable land is a valuable resource.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Farmers grow a variety of crops.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land also provides pastures for beef cattle (an important export).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arable?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6.16%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wheat, barley, sugarcane, fruits; cattle, sheep,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poultry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50882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" y="0"/>
            <a:ext cx="12179492" cy="6858000"/>
          </a:xfrm>
        </p:spPr>
      </p:pic>
    </p:spTree>
    <p:extLst>
      <p:ext uri="{BB962C8B-B14F-4D97-AF65-F5344CB8AC3E}">
        <p14:creationId xmlns:p14="http://schemas.microsoft.com/office/powerpoint/2010/main" val="1266447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2401" y="0"/>
            <a:ext cx="122768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Natural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122363"/>
            <a:ext cx="92917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Minerals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a major export: coal, iron ore, copper, tin, gold, silver, uranium, nickel, tungsten, mineral sands, lead, zinc, diamonds, natural gas, &amp;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is the world’s leader in bauxite, which is used to make aluminum, and coal.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sales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 natural resources bring in money from all over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world.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8721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1219201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3159" y="141753"/>
            <a:ext cx="9291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Bauxite Mining in Western Australia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80" y="3981157"/>
            <a:ext cx="3123188" cy="266338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944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999" y="0"/>
            <a:ext cx="119040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 in Australia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200071"/>
            <a:ext cx="92917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businesses use advanced technology to make their companies work more efficiently.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a company does not keep its machinery up-to-date, other companies will be able to produce similar goods for a better price.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4000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182" y="815926"/>
            <a:ext cx="11211950" cy="426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dirty="0" smtClean="0">
              <a:latin typeface="KG Second Chances Solid" panose="0200000000000000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following slide for each student.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the students fold the paper along the long line. They will cut along the lines of the right side (between each topic) so that they are flaps.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write facts/definitions inside of each flap while discussing the presentation.</a:t>
            </a: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" y="0"/>
            <a:ext cx="121797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 in Australia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200071"/>
            <a:ext cx="92917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invests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heavily in human capital: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Children are required to attend school from 6 to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18.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Taxpayers pay for schooling for all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children.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Literacy rate is nearly 100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%.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Workforce is well-trained and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well-educated.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Healthcare system is very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good.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factors improve Australia’s standard of living: one of the highest in the world!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54957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252" y="0"/>
            <a:ext cx="113155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Literacy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200071"/>
            <a:ext cx="92917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99%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required by law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18 years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56396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682" y="0"/>
            <a:ext cx="11694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Australia’s Entrepreneurs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200071"/>
            <a:ext cx="92917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is a world leader in entrepreneurship.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in 12 adults owns his own business.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Laws in Australia are good for business: protect entrepreneurs &amp; their property, easy to start a business, few rules to restrict businesses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are good for Australia.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Businesses keep economy moving &amp; provide jobs for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928566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288" y="0"/>
            <a:ext cx="943942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9417" y="0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6" y="1200071"/>
            <a:ext cx="92917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Australia has one of the highest standards of living in the world, it still struggles with some economic 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still poverty: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worst conditions are among the Aborigines.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Life expectancy of Aborigines is much lower than other Australians.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Aborigines tend to earn less income and do not have as good a system of healthcare.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Australia’s population is unemployed?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5.2%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96465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-1"/>
            <a:ext cx="11029071" cy="70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7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27605" y="-1668196"/>
            <a:ext cx="6858000" cy="101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3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182" y="815926"/>
            <a:ext cx="11211950" cy="554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dirty="0" smtClean="0">
              <a:latin typeface="KG Second Chances Solid" panose="0200000000000000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following slide for each student.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the students complete the Anticipation Guide BEFORE the presentation to gauge what they already know about Australia’s government.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*There are also economic-related questions in this guide, but the notes in this presentation are government-related only. I have an “Australia’s Economy” file in my store if you’re interested.</a:t>
            </a: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64878" y="-1647094"/>
            <a:ext cx="6858000" cy="101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1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3716" y="0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343" y="1308295"/>
            <a:ext cx="99341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DK Sleepy Time" pitchFamily="50" charset="0"/>
                <a:ea typeface="KBScaredStraight" panose="02000603000000000000" pitchFamily="2" charset="0"/>
              </a:rPr>
              <a:t>Government Systems – Who has the power?</a:t>
            </a:r>
          </a:p>
          <a:p>
            <a:pPr algn="ctr"/>
            <a:endParaRPr lang="en-US" sz="2800" b="1" dirty="0" smtClean="0"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Unitary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--power is held by one central authority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Confederation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--association of independent states that agree to certain limitations on their freedoms by joining together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Federal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--power is divided between central authority &amp; several regional authorities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Which system does 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have?</a:t>
            </a:r>
          </a:p>
        </p:txBody>
      </p:sp>
    </p:spTree>
    <p:extLst>
      <p:ext uri="{BB962C8B-B14F-4D97-AF65-F5344CB8AC3E}">
        <p14:creationId xmlns:p14="http://schemas.microsoft.com/office/powerpoint/2010/main" val="324302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3716" y="0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343" y="1308295"/>
            <a:ext cx="9934136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DK Sleepy Time" pitchFamily="50" charset="0"/>
                <a:ea typeface="KBScaredStraight" panose="02000603000000000000" pitchFamily="2" charset="0"/>
              </a:rPr>
              <a:t>Government Types – how do citizens participate?</a:t>
            </a:r>
          </a:p>
          <a:p>
            <a:pPr algn="ctr"/>
            <a:endParaRPr lang="en-US" sz="2000" dirty="0" smtClean="0"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Autocracy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-- 1 person possesses unlimited power &amp; citizens have limited role in government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Oligarchy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 small group exercises control &amp; citizens have limited role in government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Democracy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--supreme power is vested in the people &amp; exercised by them directly or indirectly though a system of representation involving free elections</a:t>
            </a:r>
          </a:p>
          <a:p>
            <a:pPr algn="ctr">
              <a:lnSpc>
                <a:spcPct val="90000"/>
              </a:lnSpc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Which type does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have?</a:t>
            </a:r>
          </a:p>
        </p:txBody>
      </p:sp>
    </p:spTree>
    <p:extLst>
      <p:ext uri="{BB962C8B-B14F-4D97-AF65-F5344CB8AC3E}">
        <p14:creationId xmlns:p14="http://schemas.microsoft.com/office/powerpoint/2010/main" val="194210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48280" y="-2685720"/>
            <a:ext cx="6858000" cy="12229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94DAD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3716" y="0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2D799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343" y="1308295"/>
            <a:ext cx="9934136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DK Sleepy Time" pitchFamily="50" charset="0"/>
                <a:ea typeface="KBScaredStraight" panose="02000603000000000000" pitchFamily="2" charset="0"/>
              </a:rPr>
              <a:t>Two Types of Democratic Governments:</a:t>
            </a:r>
          </a:p>
          <a:p>
            <a:pPr algn="ctr"/>
            <a:endParaRPr lang="en-US" sz="3200" b="1" dirty="0" smtClean="0"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– citizens elect members of Parliament, and then the members select the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with or through the legislature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Presidential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--system of government in which the leader is constitutionally independent of the legislature; citizens directly elect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separate from legislature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Which type does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have?</a:t>
            </a:r>
          </a:p>
        </p:txBody>
      </p:sp>
    </p:spTree>
    <p:extLst>
      <p:ext uri="{BB962C8B-B14F-4D97-AF65-F5344CB8AC3E}">
        <p14:creationId xmlns:p14="http://schemas.microsoft.com/office/powerpoint/2010/main" val="227295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1506</Words>
  <Application>Microsoft Office PowerPoint</Application>
  <PresentationFormat>Custom</PresentationFormat>
  <Paragraphs>203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Haseleria Sanders-Hall</cp:lastModifiedBy>
  <cp:revision>20</cp:revision>
  <dcterms:created xsi:type="dcterms:W3CDTF">2013-09-21T23:49:51Z</dcterms:created>
  <dcterms:modified xsi:type="dcterms:W3CDTF">2016-04-26T19:56:06Z</dcterms:modified>
</cp:coreProperties>
</file>