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5" r:id="rId2"/>
    <p:sldMasterId id="2147483697" r:id="rId3"/>
  </p:sldMasterIdLst>
  <p:notesMasterIdLst>
    <p:notesMasterId r:id="rId15"/>
  </p:notesMasterIdLst>
  <p:handoutMasterIdLst>
    <p:handoutMasterId r:id="rId16"/>
  </p:handoutMasterIdLst>
  <p:sldIdLst>
    <p:sldId id="287" r:id="rId4"/>
    <p:sldId id="316" r:id="rId5"/>
    <p:sldId id="298" r:id="rId6"/>
    <p:sldId id="299" r:id="rId7"/>
    <p:sldId id="305" r:id="rId8"/>
    <p:sldId id="300" r:id="rId9"/>
    <p:sldId id="302" r:id="rId10"/>
    <p:sldId id="306" r:id="rId11"/>
    <p:sldId id="303" r:id="rId12"/>
    <p:sldId id="304" r:id="rId13"/>
    <p:sldId id="31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CF41E774-E924-4E73-ADEE-F941CEB75ECD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0733D31D-205C-43E3-A838-631A3662E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9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C773F00-3D92-42C0-9DD9-C5CD49B81D2F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5AB261A8-0F00-4F37-A8A7-184CFBD80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4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introduce the essential question and the standard</a:t>
            </a:r>
            <a:r>
              <a:rPr lang="en-US" baseline="0" dirty="0" smtClean="0"/>
              <a:t> that aligns to the essential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Individually, with a partner, or as a class, students read the scenario and decide which type of trade barrier would be recommended. Call on students or ask for responses. Take 2-3 minutes to discuss the situation with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08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Each student should complete the summarizer. The teacher should use the summarizer to determine the level of student mastery and if differentiation is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give each student a copy of the Factors of Voluntary Trade  [linked on the resource page] to record important information during the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6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present the information on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present the information on the slide while the students summarize the important information on their graphic organizer.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84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can use the Boston Tea Party as an example of the use of tariffs.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2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present the information on the slide while the students summarize the important information on their graphic organizer.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10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present the information on the slide while the students summarize the important information on their graphic organizer.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54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present the information on the slide while the students summarize the important information on their graphic organizer.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9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Individually, with a partner, or as a class, students read different statements and decide whether they describe a tariff, quota or embargo.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61A8-0F00-4F37-A8A7-184CFBD807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5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04 w 2780"/>
                <a:gd name="T1" fmla="*/ 18 h 953"/>
                <a:gd name="T2" fmla="*/ 2714 w 2780"/>
                <a:gd name="T3" fmla="*/ 24 h 953"/>
                <a:gd name="T4" fmla="*/ 2647 w 2780"/>
                <a:gd name="T5" fmla="*/ 102 h 953"/>
                <a:gd name="T6" fmla="*/ 2543 w 2780"/>
                <a:gd name="T7" fmla="*/ 156 h 953"/>
                <a:gd name="T8" fmla="*/ 2537 w 2780"/>
                <a:gd name="T9" fmla="*/ 222 h 953"/>
                <a:gd name="T10" fmla="*/ 2519 w 2780"/>
                <a:gd name="T11" fmla="*/ 246 h 953"/>
                <a:gd name="T12" fmla="*/ 2501 w 2780"/>
                <a:gd name="T13" fmla="*/ 252 h 953"/>
                <a:gd name="T14" fmla="*/ 2429 w 2780"/>
                <a:gd name="T15" fmla="*/ 210 h 953"/>
                <a:gd name="T16" fmla="*/ 2288 w 2780"/>
                <a:gd name="T17" fmla="*/ 192 h 953"/>
                <a:gd name="T18" fmla="*/ 2264 w 2780"/>
                <a:gd name="T19" fmla="*/ 186 h 953"/>
                <a:gd name="T20" fmla="*/ 2246 w 2780"/>
                <a:gd name="T21" fmla="*/ 192 h 953"/>
                <a:gd name="T22" fmla="*/ 2174 w 2780"/>
                <a:gd name="T23" fmla="*/ 228 h 953"/>
                <a:gd name="T24" fmla="*/ 2138 w 2780"/>
                <a:gd name="T25" fmla="*/ 240 h 953"/>
                <a:gd name="T26" fmla="*/ 2114 w 2780"/>
                <a:gd name="T27" fmla="*/ 246 h 953"/>
                <a:gd name="T28" fmla="*/ 2102 w 2780"/>
                <a:gd name="T29" fmla="*/ 258 h 953"/>
                <a:gd name="T30" fmla="*/ 2102 w 2780"/>
                <a:gd name="T31" fmla="*/ 276 h 953"/>
                <a:gd name="T32" fmla="*/ 2079 w 2780"/>
                <a:gd name="T33" fmla="*/ 300 h 953"/>
                <a:gd name="T34" fmla="*/ 2061 w 2780"/>
                <a:gd name="T35" fmla="*/ 312 h 953"/>
                <a:gd name="T36" fmla="*/ 2049 w 2780"/>
                <a:gd name="T37" fmla="*/ 324 h 953"/>
                <a:gd name="T38" fmla="*/ 2037 w 2780"/>
                <a:gd name="T39" fmla="*/ 336 h 953"/>
                <a:gd name="T40" fmla="*/ 2003 w 2780"/>
                <a:gd name="T41" fmla="*/ 342 h 953"/>
                <a:gd name="T42" fmla="*/ 1937 w 2780"/>
                <a:gd name="T43" fmla="*/ 336 h 953"/>
                <a:gd name="T44" fmla="*/ 1901 w 2780"/>
                <a:gd name="T45" fmla="*/ 330 h 953"/>
                <a:gd name="T46" fmla="*/ 1889 w 2780"/>
                <a:gd name="T47" fmla="*/ 342 h 953"/>
                <a:gd name="T48" fmla="*/ 1877 w 2780"/>
                <a:gd name="T49" fmla="*/ 354 h 953"/>
                <a:gd name="T50" fmla="*/ 1847 w 2780"/>
                <a:gd name="T51" fmla="*/ 360 h 953"/>
                <a:gd name="T52" fmla="*/ 1788 w 2780"/>
                <a:gd name="T53" fmla="*/ 342 h 953"/>
                <a:gd name="T54" fmla="*/ 1764 w 2780"/>
                <a:gd name="T55" fmla="*/ 342 h 953"/>
                <a:gd name="T56" fmla="*/ 1740 w 2780"/>
                <a:gd name="T57" fmla="*/ 354 h 953"/>
                <a:gd name="T58" fmla="*/ 1676 w 2780"/>
                <a:gd name="T59" fmla="*/ 425 h 953"/>
                <a:gd name="T60" fmla="*/ 1634 w 2780"/>
                <a:gd name="T61" fmla="*/ 569 h 953"/>
                <a:gd name="T62" fmla="*/ 1634 w 2780"/>
                <a:gd name="T63" fmla="*/ 593 h 953"/>
                <a:gd name="T64" fmla="*/ 1640 w 2780"/>
                <a:gd name="T65" fmla="*/ 641 h 953"/>
                <a:gd name="T66" fmla="*/ 1658 w 2780"/>
                <a:gd name="T67" fmla="*/ 659 h 953"/>
                <a:gd name="T68" fmla="*/ 1652 w 2780"/>
                <a:gd name="T69" fmla="*/ 671 h 953"/>
                <a:gd name="T70" fmla="*/ 1640 w 2780"/>
                <a:gd name="T71" fmla="*/ 683 h 953"/>
                <a:gd name="T72" fmla="*/ 1562 w 2780"/>
                <a:gd name="T73" fmla="*/ 689 h 953"/>
                <a:gd name="T74" fmla="*/ 1485 w 2780"/>
                <a:gd name="T75" fmla="*/ 629 h 953"/>
                <a:gd name="T76" fmla="*/ 1349 w 2780"/>
                <a:gd name="T77" fmla="*/ 587 h 953"/>
                <a:gd name="T78" fmla="*/ 1200 w 2780"/>
                <a:gd name="T79" fmla="*/ 671 h 953"/>
                <a:gd name="T80" fmla="*/ 1028 w 2780"/>
                <a:gd name="T81" fmla="*/ 731 h 953"/>
                <a:gd name="T82" fmla="*/ 825 w 2780"/>
                <a:gd name="T83" fmla="*/ 743 h 953"/>
                <a:gd name="T84" fmla="*/ 636 w 2780"/>
                <a:gd name="T85" fmla="*/ 701 h 953"/>
                <a:gd name="T86" fmla="*/ 576 w 2780"/>
                <a:gd name="T87" fmla="*/ 695 h 953"/>
                <a:gd name="T88" fmla="*/ 564 w 2780"/>
                <a:gd name="T89" fmla="*/ 701 h 953"/>
                <a:gd name="T90" fmla="*/ 528 w 2780"/>
                <a:gd name="T91" fmla="*/ 731 h 953"/>
                <a:gd name="T92" fmla="*/ 440 w 2780"/>
                <a:gd name="T93" fmla="*/ 809 h 953"/>
                <a:gd name="T94" fmla="*/ 410 w 2780"/>
                <a:gd name="T95" fmla="*/ 821 h 953"/>
                <a:gd name="T96" fmla="*/ 386 w 2780"/>
                <a:gd name="T97" fmla="*/ 821 h 953"/>
                <a:gd name="T98" fmla="*/ 339 w 2780"/>
                <a:gd name="T99" fmla="*/ 827 h 953"/>
                <a:gd name="T100" fmla="*/ 213 w 2780"/>
                <a:gd name="T101" fmla="*/ 851 h 953"/>
                <a:gd name="T102" fmla="*/ 17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1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F15F-14F7-4956-938E-95B6C947D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5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EF98-E702-48FA-976B-D244E19B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67311-83CC-436B-8BDD-ABE5D30D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1B5D-EF02-4039-88E5-67700799D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0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0121-69D5-4703-A6AE-A2262FBB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26E2-61DB-41B5-BBC5-639320F83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7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3D62-9E28-4981-81A5-4F5EDF92C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A75A-2344-4232-8E2C-7F1E87F1F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4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39EA-4308-485F-8CBF-90E592C30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9DD1E-E1E9-4FB8-97B6-9592850C1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CAF3-C252-4612-A8D6-92569C856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6BFA9-D3CD-4EC0-9B57-24D490A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0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F02F9-18AB-4512-8A85-0D3D3C1ED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4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8E7D-75CC-40D4-95B5-E8D454ABA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67FF-05F1-419D-9687-DCCB266DC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1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554A-0810-49EE-B4AA-2ABD2B60E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4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8B88D-8980-44F8-B9DC-EB12D9B68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8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CCBB2-E6AE-465F-83DB-05D97D66B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BDE11-9205-4D11-9136-138456024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1DF8A-31DA-4073-BE86-BCF9AEE2F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5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4EA0-F6B2-4ABA-A03F-79F822A65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2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9113C-661F-4BC4-89CC-AA7CF5A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7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9DB54-6921-4A18-9FE7-2BCF44EBF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8DB96-9F9A-4A76-A6DD-9E6808504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9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B159-A911-471C-BE4C-922300B46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5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DF19-B4EA-4425-A09A-5DAACF385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9449-76CF-4680-A267-50CB9715F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4F2D-0A1B-4486-949A-D7F49A0C4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8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8E0E3-1A59-463C-A3B4-BC6C3BD35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7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DB0A8-8DBB-40A1-BE98-ECBF63F9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3474-0403-4158-9B4C-56A7B3291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8B6-7098-47E5-83D5-6900D2A88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642FF-B97F-449F-A69F-D956E589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04 w 2780"/>
                <a:gd name="T1" fmla="*/ 18 h 953"/>
                <a:gd name="T2" fmla="*/ 2714 w 2780"/>
                <a:gd name="T3" fmla="*/ 24 h 953"/>
                <a:gd name="T4" fmla="*/ 2647 w 2780"/>
                <a:gd name="T5" fmla="*/ 102 h 953"/>
                <a:gd name="T6" fmla="*/ 2543 w 2780"/>
                <a:gd name="T7" fmla="*/ 156 h 953"/>
                <a:gd name="T8" fmla="*/ 2537 w 2780"/>
                <a:gd name="T9" fmla="*/ 222 h 953"/>
                <a:gd name="T10" fmla="*/ 2519 w 2780"/>
                <a:gd name="T11" fmla="*/ 246 h 953"/>
                <a:gd name="T12" fmla="*/ 2501 w 2780"/>
                <a:gd name="T13" fmla="*/ 252 h 953"/>
                <a:gd name="T14" fmla="*/ 2429 w 2780"/>
                <a:gd name="T15" fmla="*/ 210 h 953"/>
                <a:gd name="T16" fmla="*/ 2288 w 2780"/>
                <a:gd name="T17" fmla="*/ 192 h 953"/>
                <a:gd name="T18" fmla="*/ 2264 w 2780"/>
                <a:gd name="T19" fmla="*/ 186 h 953"/>
                <a:gd name="T20" fmla="*/ 2246 w 2780"/>
                <a:gd name="T21" fmla="*/ 192 h 953"/>
                <a:gd name="T22" fmla="*/ 2174 w 2780"/>
                <a:gd name="T23" fmla="*/ 228 h 953"/>
                <a:gd name="T24" fmla="*/ 2138 w 2780"/>
                <a:gd name="T25" fmla="*/ 240 h 953"/>
                <a:gd name="T26" fmla="*/ 2114 w 2780"/>
                <a:gd name="T27" fmla="*/ 246 h 953"/>
                <a:gd name="T28" fmla="*/ 2102 w 2780"/>
                <a:gd name="T29" fmla="*/ 258 h 953"/>
                <a:gd name="T30" fmla="*/ 2102 w 2780"/>
                <a:gd name="T31" fmla="*/ 276 h 953"/>
                <a:gd name="T32" fmla="*/ 2079 w 2780"/>
                <a:gd name="T33" fmla="*/ 300 h 953"/>
                <a:gd name="T34" fmla="*/ 2061 w 2780"/>
                <a:gd name="T35" fmla="*/ 312 h 953"/>
                <a:gd name="T36" fmla="*/ 2049 w 2780"/>
                <a:gd name="T37" fmla="*/ 324 h 953"/>
                <a:gd name="T38" fmla="*/ 2037 w 2780"/>
                <a:gd name="T39" fmla="*/ 336 h 953"/>
                <a:gd name="T40" fmla="*/ 2003 w 2780"/>
                <a:gd name="T41" fmla="*/ 342 h 953"/>
                <a:gd name="T42" fmla="*/ 1937 w 2780"/>
                <a:gd name="T43" fmla="*/ 336 h 953"/>
                <a:gd name="T44" fmla="*/ 1901 w 2780"/>
                <a:gd name="T45" fmla="*/ 330 h 953"/>
                <a:gd name="T46" fmla="*/ 1889 w 2780"/>
                <a:gd name="T47" fmla="*/ 342 h 953"/>
                <a:gd name="T48" fmla="*/ 1877 w 2780"/>
                <a:gd name="T49" fmla="*/ 354 h 953"/>
                <a:gd name="T50" fmla="*/ 1847 w 2780"/>
                <a:gd name="T51" fmla="*/ 360 h 953"/>
                <a:gd name="T52" fmla="*/ 1788 w 2780"/>
                <a:gd name="T53" fmla="*/ 342 h 953"/>
                <a:gd name="T54" fmla="*/ 1764 w 2780"/>
                <a:gd name="T55" fmla="*/ 342 h 953"/>
                <a:gd name="T56" fmla="*/ 1740 w 2780"/>
                <a:gd name="T57" fmla="*/ 354 h 953"/>
                <a:gd name="T58" fmla="*/ 1676 w 2780"/>
                <a:gd name="T59" fmla="*/ 425 h 953"/>
                <a:gd name="T60" fmla="*/ 1634 w 2780"/>
                <a:gd name="T61" fmla="*/ 569 h 953"/>
                <a:gd name="T62" fmla="*/ 1634 w 2780"/>
                <a:gd name="T63" fmla="*/ 593 h 953"/>
                <a:gd name="T64" fmla="*/ 1640 w 2780"/>
                <a:gd name="T65" fmla="*/ 641 h 953"/>
                <a:gd name="T66" fmla="*/ 1658 w 2780"/>
                <a:gd name="T67" fmla="*/ 659 h 953"/>
                <a:gd name="T68" fmla="*/ 1652 w 2780"/>
                <a:gd name="T69" fmla="*/ 671 h 953"/>
                <a:gd name="T70" fmla="*/ 1640 w 2780"/>
                <a:gd name="T71" fmla="*/ 683 h 953"/>
                <a:gd name="T72" fmla="*/ 1562 w 2780"/>
                <a:gd name="T73" fmla="*/ 689 h 953"/>
                <a:gd name="T74" fmla="*/ 1485 w 2780"/>
                <a:gd name="T75" fmla="*/ 629 h 953"/>
                <a:gd name="T76" fmla="*/ 1349 w 2780"/>
                <a:gd name="T77" fmla="*/ 587 h 953"/>
                <a:gd name="T78" fmla="*/ 1200 w 2780"/>
                <a:gd name="T79" fmla="*/ 671 h 953"/>
                <a:gd name="T80" fmla="*/ 1028 w 2780"/>
                <a:gd name="T81" fmla="*/ 731 h 953"/>
                <a:gd name="T82" fmla="*/ 825 w 2780"/>
                <a:gd name="T83" fmla="*/ 743 h 953"/>
                <a:gd name="T84" fmla="*/ 636 w 2780"/>
                <a:gd name="T85" fmla="*/ 701 h 953"/>
                <a:gd name="T86" fmla="*/ 576 w 2780"/>
                <a:gd name="T87" fmla="*/ 695 h 953"/>
                <a:gd name="T88" fmla="*/ 564 w 2780"/>
                <a:gd name="T89" fmla="*/ 701 h 953"/>
                <a:gd name="T90" fmla="*/ 528 w 2780"/>
                <a:gd name="T91" fmla="*/ 731 h 953"/>
                <a:gd name="T92" fmla="*/ 440 w 2780"/>
                <a:gd name="T93" fmla="*/ 809 h 953"/>
                <a:gd name="T94" fmla="*/ 410 w 2780"/>
                <a:gd name="T95" fmla="*/ 821 h 953"/>
                <a:gd name="T96" fmla="*/ 386 w 2780"/>
                <a:gd name="T97" fmla="*/ 821 h 953"/>
                <a:gd name="T98" fmla="*/ 339 w 2780"/>
                <a:gd name="T99" fmla="*/ 827 h 953"/>
                <a:gd name="T100" fmla="*/ 213 w 2780"/>
                <a:gd name="T101" fmla="*/ 851 h 953"/>
                <a:gd name="T102" fmla="*/ 17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1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039556F-B3EF-4E85-86C7-ECEAEAF14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6720FCD-765D-4A4C-8035-CA33EAC83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9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15D8E6-DC74-4094-925C-E3DB9A524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hyperlink" Target="http://www.let.rug.nl/usa/images/boston.jpg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533400"/>
            <a:ext cx="8534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/>
              <a:t>How are tariffs, quotas, and embargos barriers to trade?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57200" y="3962400"/>
            <a:ext cx="82296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SS6E2b, SS6E6a, SS6E9c</a:t>
            </a:r>
          </a:p>
          <a:p>
            <a:pPr eaLnBrk="1" hangingPunct="1">
              <a:defRPr/>
            </a:pPr>
            <a:r>
              <a:rPr lang="en-US" sz="3200" b="1" dirty="0" smtClean="0"/>
              <a:t>Compare and contrast different types of trade barriers such as tariffs, quotas, and embargos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/>
              <a:t>Distributed Summarizing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990600"/>
            <a:ext cx="8915400" cy="5638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On the bottom of your Trade Barrier Identification Activity sheet, answer the following scenario: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Canadian Pear Growers Association is concerned about increased competition from imported pears that are larger than those grown within Canada’s borders. </a:t>
            </a:r>
            <a:endParaRPr lang="en-US" sz="2400" b="1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Association wants to lobby for a trade barrier. Some members think a tariff or quota would be most beneficial. Others disagree and suggest an embargo would be best.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Which </a:t>
            </a:r>
            <a:r>
              <a:rPr lang="en-US" sz="2800" b="1" dirty="0"/>
              <a:t>Trade Barrier Would You Recommend</a:t>
            </a:r>
            <a:r>
              <a:rPr lang="en-US" sz="2800" b="1" dirty="0" smtClean="0"/>
              <a:t>? Why? 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-33338"/>
            <a:ext cx="7772400" cy="838201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Summarizing Strategy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Answer the following questions on the Trade Barriers Response Sheet</a:t>
            </a:r>
          </a:p>
          <a:p>
            <a:pPr>
              <a:defRPr/>
            </a:pPr>
            <a:endParaRPr lang="en-US" sz="1100" dirty="0" smtClean="0"/>
          </a:p>
          <a:p>
            <a:pPr marL="742950" indent="-742950" algn="l">
              <a:buFont typeface="+mj-lt"/>
              <a:buAutoNum type="arabicPeriod"/>
              <a:defRPr/>
            </a:pPr>
            <a:r>
              <a:rPr lang="en-US" sz="3000" b="1" dirty="0" smtClean="0"/>
              <a:t>Identify something in your life in which you would be willing to pay a tariff. Explain why.</a:t>
            </a:r>
          </a:p>
          <a:p>
            <a:pPr marL="742950" indent="-742950" algn="l">
              <a:buFont typeface="+mj-lt"/>
              <a:buAutoNum type="arabicPeriod"/>
              <a:defRPr/>
            </a:pPr>
            <a:r>
              <a:rPr lang="en-US" sz="3000" b="1" dirty="0" smtClean="0"/>
              <a:t>Identify something in your life in which your parent or teacher might place a quota. Explain why.</a:t>
            </a:r>
          </a:p>
          <a:p>
            <a:pPr marL="742950" indent="-742950" algn="l">
              <a:buFont typeface="+mj-lt"/>
              <a:buAutoNum type="arabicPeriod"/>
              <a:defRPr/>
            </a:pPr>
            <a:r>
              <a:rPr lang="en-US" sz="3000" b="1" dirty="0" smtClean="0"/>
              <a:t>Identify something in your life in which your parent or teacher might place an embargo. Explain why.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152400"/>
            <a:ext cx="8382000" cy="1828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Use the Factors of Voluntary Trade Graphic Organizer to take notes on Trade Barriers during this presentation.</a:t>
            </a:r>
            <a:endParaRPr lang="en-US" sz="36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76400" y="2286000"/>
          <a:ext cx="5715000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" name="Document" r:id="rId5" imgW="9237127" imgH="6919976" progId="Word.Document.8">
                  <p:embed/>
                </p:oleObj>
              </mc:Choice>
              <mc:Fallback>
                <p:oleObj name="Document" r:id="rId5" imgW="9237127" imgH="6919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0"/>
                        <a:ext cx="5715000" cy="42814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87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533400"/>
            <a:ext cx="8305800" cy="2438400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/>
              <a:t>Sometimes countries set up Trade Barriers to restrict trade because they want to sell and produce their own goods.</a:t>
            </a:r>
            <a:endParaRPr lang="en-US" sz="4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3048000"/>
            <a:ext cx="8001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4400" b="1" kern="0" dirty="0" smtClean="0"/>
              <a:t>Trade Barriers include:</a:t>
            </a:r>
          </a:p>
          <a:p>
            <a:pPr>
              <a:defRPr/>
            </a:pPr>
            <a:endParaRPr lang="en-US" sz="2800" kern="0" dirty="0" smtClean="0"/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4400" b="1" kern="0" dirty="0" smtClean="0"/>
              <a:t>Tariff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4400" b="1" kern="0" dirty="0" smtClean="0"/>
              <a:t>Quota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4400" b="1" kern="0" dirty="0" smtClean="0"/>
              <a:t>Embargo</a:t>
            </a:r>
            <a:endParaRPr lang="en-US" sz="4400" b="1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Trade Barrier: Tariff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/>
              <a:t>Tariffs are taxes placed on imported goods.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b="1" dirty="0" smtClean="0"/>
              <a:t>Tariffs cause the consumer to pay a higher price for an imported item, increasing the demand for a lower-priced item produced domestically.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/>
              <a:t>Trade Barriers: Tariffs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512" y="1600200"/>
            <a:ext cx="49530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American Revolution</a:t>
            </a:r>
          </a:p>
        </p:txBody>
      </p:sp>
      <p:pic>
        <p:nvPicPr>
          <p:cNvPr id="28676" name="Picture 5" descr="teaparty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46488"/>
            <a:ext cx="19812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teaparty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5581650"/>
            <a:ext cx="202882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1" descr="bost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28950"/>
            <a:ext cx="47625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3810000" cy="21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1524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Trade Barrier: Quotas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495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/>
              <a:t>Quotas are limits on the amount of a good that can be imported into a country.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b="1" dirty="0" smtClean="0"/>
              <a:t>Quotas can cause shortages that cause prices to rise.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304800"/>
            <a:ext cx="6858000" cy="1752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Trade Barrier: </a:t>
            </a:r>
            <a:br>
              <a:rPr lang="en-US" b="1" dirty="0" smtClean="0"/>
            </a:br>
            <a:r>
              <a:rPr lang="en-US" b="1" dirty="0" smtClean="0"/>
              <a:t>Embargos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/>
              <a:t>Embargoes forbid trade with another country.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b="1" dirty="0" smtClean="0"/>
              <a:t>The United States had a trade embargo with South Africa during apartheid.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543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Trade Barriers: </a:t>
            </a:r>
            <a:br>
              <a:rPr lang="en-US" sz="6000" dirty="0" smtClean="0"/>
            </a:br>
            <a:r>
              <a:rPr lang="en-US" sz="6000" dirty="0" smtClean="0"/>
              <a:t>Embargos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Embargoes usually happen for political reasons.  Because the  United States does not want to support countries that may support terrorism, it has used embargos against Iran, Iraq, and Syria.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2819400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en-US" sz="8000" dirty="0" smtClean="0"/>
              <a:t>Trade Barrier Identification Activity</a:t>
            </a:r>
            <a:endParaRPr lang="en-US" sz="8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1595</TotalTime>
  <Words>656</Words>
  <Application>Microsoft Office PowerPoint</Application>
  <PresentationFormat>On-screen Show (4:3)</PresentationFormat>
  <Paragraphs>61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Cliff</vt:lpstr>
      <vt:lpstr>1_Cliff</vt:lpstr>
      <vt:lpstr>2_Cliff</vt:lpstr>
      <vt:lpstr>Document</vt:lpstr>
      <vt:lpstr>How are tariffs, quotas, and embargos barriers to trade?</vt:lpstr>
      <vt:lpstr>Use the Factors of Voluntary Trade Graphic Organizer to take notes on Trade Barriers during this presentation.</vt:lpstr>
      <vt:lpstr>Sometimes countries set up Trade Barriers to restrict trade because they want to sell and produce their own goods.</vt:lpstr>
      <vt:lpstr>Trade Barrier: Tariff</vt:lpstr>
      <vt:lpstr>Trade Barriers: Tariffs</vt:lpstr>
      <vt:lpstr>Trade Barrier: Quotas</vt:lpstr>
      <vt:lpstr>Trade Barrier:  Embargos</vt:lpstr>
      <vt:lpstr>Trade Barriers:  Embargos</vt:lpstr>
      <vt:lpstr>Trade Barrier Identification Activity</vt:lpstr>
      <vt:lpstr>Distributed Summarizing</vt:lpstr>
      <vt:lpstr>Summarizing Strategy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Restrictions</dc:title>
  <dc:creator>Trina Alexander</dc:creator>
  <cp:lastModifiedBy>Haseleria Sanders-Hall</cp:lastModifiedBy>
  <cp:revision>56</cp:revision>
  <cp:lastPrinted>2013-06-10T19:06:21Z</cp:lastPrinted>
  <dcterms:created xsi:type="dcterms:W3CDTF">2008-11-09T23:44:29Z</dcterms:created>
  <dcterms:modified xsi:type="dcterms:W3CDTF">2016-11-15T14:06:35Z</dcterms:modified>
</cp:coreProperties>
</file>